
<file path=[Content_Types].xml><?xml version="1.0" encoding="utf-8"?>
<Types xmlns="http://schemas.openxmlformats.org/package/2006/content-types">
  <Default Extension="jpeg" ContentType="image/jpeg"/>
  <Default Extension="wav" ContentType="audio/x-wav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3"/>
  </p:sldMasterIdLst>
  <p:notesMasterIdLst>
    <p:notesMasterId r:id="rId8"/>
  </p:notesMasterIdLst>
  <p:sldIdLst>
    <p:sldId id="269" r:id="rId4"/>
    <p:sldId id="260" r:id="rId5"/>
    <p:sldId id="267" r:id="rId6"/>
    <p:sldId id="298" r:id="rId7"/>
    <p:sldId id="344" r:id="rId9"/>
    <p:sldId id="345" r:id="rId10"/>
    <p:sldId id="270" r:id="rId11"/>
    <p:sldId id="335" r:id="rId12"/>
    <p:sldId id="281" r:id="rId13"/>
    <p:sldId id="336" r:id="rId14"/>
    <p:sldId id="351" r:id="rId15"/>
    <p:sldId id="283" r:id="rId16"/>
    <p:sldId id="337" r:id="rId17"/>
    <p:sldId id="352" r:id="rId18"/>
    <p:sldId id="285" r:id="rId19"/>
    <p:sldId id="271" r:id="rId20"/>
    <p:sldId id="338" r:id="rId21"/>
    <p:sldId id="286" r:id="rId22"/>
    <p:sldId id="339" r:id="rId23"/>
    <p:sldId id="288" r:id="rId24"/>
    <p:sldId id="355" r:id="rId25"/>
    <p:sldId id="289" r:id="rId26"/>
    <p:sldId id="290" r:id="rId27"/>
    <p:sldId id="350" r:id="rId28"/>
    <p:sldId id="340" r:id="rId29"/>
    <p:sldId id="341" r:id="rId30"/>
    <p:sldId id="342" r:id="rId31"/>
    <p:sldId id="297" r:id="rId32"/>
    <p:sldId id="291" r:id="rId33"/>
    <p:sldId id="292" r:id="rId34"/>
    <p:sldId id="293" r:id="rId35"/>
    <p:sldId id="347" r:id="rId36"/>
    <p:sldId id="319" r:id="rId37"/>
    <p:sldId id="299" r:id="rId38"/>
    <p:sldId id="300" r:id="rId39"/>
    <p:sldId id="301" r:id="rId40"/>
    <p:sldId id="310" r:id="rId41"/>
    <p:sldId id="311" r:id="rId42"/>
    <p:sldId id="312" r:id="rId43"/>
    <p:sldId id="313" r:id="rId44"/>
    <p:sldId id="314" r:id="rId45"/>
    <p:sldId id="315" r:id="rId46"/>
    <p:sldId id="316" r:id="rId47"/>
    <p:sldId id="317" r:id="rId48"/>
    <p:sldId id="318" r:id="rId49"/>
    <p:sldId id="305" r:id="rId50"/>
    <p:sldId id="306" r:id="rId51"/>
    <p:sldId id="307" r:id="rId52"/>
  </p:sldIdLst>
  <p:sldSz cx="12192000" cy="6858000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 varScale="1">
        <p:scale>
          <a:sx n="93" d="100"/>
          <a:sy n="93" d="100"/>
        </p:scale>
        <p:origin x="-912" y="-96"/>
      </p:cViewPr>
      <p:guideLst>
        <p:guide orient="horz" pos="2126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5" Type="http://schemas.openxmlformats.org/officeDocument/2006/relationships/tableStyles" Target="tableStyles.xml"/><Relationship Id="rId54" Type="http://schemas.openxmlformats.org/officeDocument/2006/relationships/viewProps" Target="viewProps.xml"/><Relationship Id="rId53" Type="http://schemas.openxmlformats.org/officeDocument/2006/relationships/presProps" Target="presProps.xml"/><Relationship Id="rId52" Type="http://schemas.openxmlformats.org/officeDocument/2006/relationships/slide" Target="slides/slide48.xml"/><Relationship Id="rId51" Type="http://schemas.openxmlformats.org/officeDocument/2006/relationships/slide" Target="slides/slide47.xml"/><Relationship Id="rId50" Type="http://schemas.openxmlformats.org/officeDocument/2006/relationships/slide" Target="slides/slide46.xml"/><Relationship Id="rId5" Type="http://schemas.openxmlformats.org/officeDocument/2006/relationships/slide" Target="slides/slide2.xml"/><Relationship Id="rId49" Type="http://schemas.openxmlformats.org/officeDocument/2006/relationships/slide" Target="slides/slide45.xml"/><Relationship Id="rId48" Type="http://schemas.openxmlformats.org/officeDocument/2006/relationships/slide" Target="slides/slide44.xml"/><Relationship Id="rId47" Type="http://schemas.openxmlformats.org/officeDocument/2006/relationships/slide" Target="slides/slide43.xml"/><Relationship Id="rId46" Type="http://schemas.openxmlformats.org/officeDocument/2006/relationships/slide" Target="slides/slide42.xml"/><Relationship Id="rId45" Type="http://schemas.openxmlformats.org/officeDocument/2006/relationships/slide" Target="slides/slide41.xml"/><Relationship Id="rId44" Type="http://schemas.openxmlformats.org/officeDocument/2006/relationships/slide" Target="slides/slide40.xml"/><Relationship Id="rId43" Type="http://schemas.openxmlformats.org/officeDocument/2006/relationships/slide" Target="slides/slide39.xml"/><Relationship Id="rId42" Type="http://schemas.openxmlformats.org/officeDocument/2006/relationships/slide" Target="slides/slide38.xml"/><Relationship Id="rId41" Type="http://schemas.openxmlformats.org/officeDocument/2006/relationships/slide" Target="slides/slide37.xml"/><Relationship Id="rId40" Type="http://schemas.openxmlformats.org/officeDocument/2006/relationships/slide" Target="slides/slide36.xml"/><Relationship Id="rId4" Type="http://schemas.openxmlformats.org/officeDocument/2006/relationships/slide" Target="slides/slide1.xml"/><Relationship Id="rId39" Type="http://schemas.openxmlformats.org/officeDocument/2006/relationships/slide" Target="slides/slide35.xml"/><Relationship Id="rId38" Type="http://schemas.openxmlformats.org/officeDocument/2006/relationships/slide" Target="slides/slide34.xml"/><Relationship Id="rId37" Type="http://schemas.openxmlformats.org/officeDocument/2006/relationships/slide" Target="slides/slide33.xml"/><Relationship Id="rId36" Type="http://schemas.openxmlformats.org/officeDocument/2006/relationships/slide" Target="slides/slide32.xml"/><Relationship Id="rId35" Type="http://schemas.openxmlformats.org/officeDocument/2006/relationships/slide" Target="slides/slide31.xml"/><Relationship Id="rId34" Type="http://schemas.openxmlformats.org/officeDocument/2006/relationships/slide" Target="slides/slide30.xml"/><Relationship Id="rId33" Type="http://schemas.openxmlformats.org/officeDocument/2006/relationships/slide" Target="slides/slide29.xml"/><Relationship Id="rId32" Type="http://schemas.openxmlformats.org/officeDocument/2006/relationships/slide" Target="slides/slide28.xml"/><Relationship Id="rId31" Type="http://schemas.openxmlformats.org/officeDocument/2006/relationships/slide" Target="slides/slide27.xml"/><Relationship Id="rId30" Type="http://schemas.openxmlformats.org/officeDocument/2006/relationships/slide" Target="slides/slide26.xml"/><Relationship Id="rId3" Type="http://schemas.openxmlformats.org/officeDocument/2006/relationships/slideMaster" Target="slideMasters/slideMaster2.xml"/><Relationship Id="rId29" Type="http://schemas.openxmlformats.org/officeDocument/2006/relationships/slide" Target="slides/slide25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0" Type="http://schemas.openxmlformats.org/officeDocument/2006/relationships/slide" Target="slides/slide16.xml"/><Relationship Id="rId2" Type="http://schemas.openxmlformats.org/officeDocument/2006/relationships/theme" Target="theme/theme1.xml"/><Relationship Id="rId19" Type="http://schemas.openxmlformats.org/officeDocument/2006/relationships/slide" Target="slides/slide15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8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3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4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8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2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6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5" name="幻灯片图像占位符 152577"/>
          <p:cNvSpPr>
            <a:spLocks noRot="1" noTextEdit="1"/>
          </p:cNvSpPr>
          <p:nvPr>
            <p:ph type="sldImg"/>
          </p:nvPr>
        </p:nvSpPr>
        <p:spPr/>
      </p:sp>
      <p:sp>
        <p:nvSpPr>
          <p:cNvPr id="6146" name="文本占位符 152578"/>
          <p:cNvSpPr>
            <a:spLocks noGrp="1"/>
          </p:cNvSpPr>
          <p:nvPr>
            <p:ph type="body"/>
          </p:nvPr>
        </p:nvSpPr>
        <p:spPr/>
        <p:txBody>
          <a:bodyPr anchor="t"/>
          <a:p>
            <a:pPr lvl="0" indent="0"/>
            <a:endParaRPr lang="en-US" altLang="zh-CN" dirty="0"/>
          </a:p>
        </p:txBody>
      </p:sp>
      <p:sp>
        <p:nvSpPr>
          <p:cNvPr id="6147" name="灯片编号占位符 1"/>
          <p:cNvSpPr/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indent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6865" name="幻灯片图像占位符 190465"/>
          <p:cNvSpPr>
            <a:spLocks noRot="1" noTextEdit="1"/>
          </p:cNvSpPr>
          <p:nvPr>
            <p:ph type="sldImg"/>
          </p:nvPr>
        </p:nvSpPr>
        <p:spPr/>
      </p:sp>
      <p:sp>
        <p:nvSpPr>
          <p:cNvPr id="36866" name="文本占位符 190466"/>
          <p:cNvSpPr>
            <a:spLocks noGrp="1"/>
          </p:cNvSpPr>
          <p:nvPr>
            <p:ph type="body"/>
          </p:nvPr>
        </p:nvSpPr>
        <p:spPr/>
        <p:txBody>
          <a:bodyPr anchor="t"/>
          <a:p>
            <a:pPr lvl="0" indent="0"/>
            <a:endParaRPr lang="en-US" altLang="zh-CN" dirty="0"/>
          </a:p>
        </p:txBody>
      </p:sp>
      <p:sp>
        <p:nvSpPr>
          <p:cNvPr id="36867" name="灯片编号占位符 1"/>
          <p:cNvSpPr/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indent="0" algn="r"/>
            <a:fld id="{9A0DB2DC-4C9A-4742-B13C-FB6460FD3503}" type="slidenum">
              <a:rPr lang="zh-CN" altLang="en-US" sz="1200" dirty="0">
                <a:latin typeface="Arial" panose="020B0604020202020204" pitchFamily="34" charset="0"/>
                <a:ea typeface="宋体" panose="02010600030101010101" pitchFamily="2" charset="-122"/>
              </a:rPr>
            </a:fld>
            <a:endParaRPr lang="zh-CN" altLang="en-US" sz="12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9D3E0-124D-4DFF-AE99-4EA4CC201DB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9D3E0-124D-4DFF-AE99-4EA4CC201DB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7761" name="幻灯片图像占位符 211969"/>
          <p:cNvSpPr>
            <a:spLocks noRot="1" noTextEdit="1"/>
          </p:cNvSpPr>
          <p:nvPr>
            <p:ph type="sldImg"/>
          </p:nvPr>
        </p:nvSpPr>
        <p:spPr/>
      </p:sp>
      <p:sp>
        <p:nvSpPr>
          <p:cNvPr id="117762" name="文本占位符 211970"/>
          <p:cNvSpPr>
            <a:spLocks noGrp="1"/>
          </p:cNvSpPr>
          <p:nvPr>
            <p:ph type="body"/>
          </p:nvPr>
        </p:nvSpPr>
        <p:spPr/>
        <p:txBody>
          <a:bodyPr anchor="t"/>
          <a:p>
            <a:pPr lvl="0" indent="0"/>
            <a:endParaRPr lang="en-US" altLang="zh-CN" dirty="0"/>
          </a:p>
        </p:txBody>
      </p:sp>
      <p:sp>
        <p:nvSpPr>
          <p:cNvPr id="117763" name="灯片编号占位符 1"/>
          <p:cNvSpPr/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indent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9D3E0-124D-4DFF-AE99-4EA4CC201DB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3425" name="幻灯片图像占位符 205825"/>
          <p:cNvSpPr>
            <a:spLocks noRot="1" noTextEdit="1"/>
          </p:cNvSpPr>
          <p:nvPr>
            <p:ph type="sldImg"/>
          </p:nvPr>
        </p:nvSpPr>
        <p:spPr/>
      </p:sp>
      <p:sp>
        <p:nvSpPr>
          <p:cNvPr id="103426" name="文本占位符 205826"/>
          <p:cNvSpPr>
            <a:spLocks noGrp="1"/>
          </p:cNvSpPr>
          <p:nvPr>
            <p:ph type="body"/>
          </p:nvPr>
        </p:nvSpPr>
        <p:spPr/>
        <p:txBody>
          <a:bodyPr anchor="t"/>
          <a:p>
            <a:pPr lvl="0" indent="0"/>
            <a:endParaRPr lang="en-US" altLang="zh-CN" dirty="0"/>
          </a:p>
        </p:txBody>
      </p:sp>
      <p:sp>
        <p:nvSpPr>
          <p:cNvPr id="103427" name="灯片编号占位符 1"/>
          <p:cNvSpPr/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indent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9D3E0-124D-4DFF-AE99-4EA4CC201DB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2769" name="幻灯片图像占位符 188417"/>
          <p:cNvSpPr>
            <a:spLocks noRot="1" noTextEdit="1"/>
          </p:cNvSpPr>
          <p:nvPr>
            <p:ph type="sldImg"/>
          </p:nvPr>
        </p:nvSpPr>
        <p:spPr/>
      </p:sp>
      <p:sp>
        <p:nvSpPr>
          <p:cNvPr id="32770" name="文本占位符 188418"/>
          <p:cNvSpPr>
            <a:spLocks noGrp="1"/>
          </p:cNvSpPr>
          <p:nvPr>
            <p:ph type="body"/>
          </p:nvPr>
        </p:nvSpPr>
        <p:spPr/>
        <p:txBody>
          <a:bodyPr anchor="t"/>
          <a:p>
            <a:pPr lvl="0" indent="0"/>
            <a:endParaRPr lang="en-US" altLang="zh-CN" dirty="0"/>
          </a:p>
        </p:txBody>
      </p:sp>
      <p:sp>
        <p:nvSpPr>
          <p:cNvPr id="32771" name="灯片编号占位符 1"/>
          <p:cNvSpPr/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indent="0" algn="r"/>
            <a:fld id="{9A0DB2DC-4C9A-4742-B13C-FB6460FD3503}" type="slidenum">
              <a:rPr lang="zh-CN" altLang="en-US" sz="1200" dirty="0">
                <a:latin typeface="Arial" panose="020B0604020202020204" pitchFamily="34" charset="0"/>
                <a:ea typeface="宋体" panose="02010600030101010101" pitchFamily="2" charset="-122"/>
              </a:rPr>
            </a:fld>
            <a:endParaRPr lang="zh-CN" altLang="en-US" sz="12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4817" name="幻灯片图像占位符 189441"/>
          <p:cNvSpPr>
            <a:spLocks noRot="1" noTextEdit="1"/>
          </p:cNvSpPr>
          <p:nvPr>
            <p:ph type="sldImg"/>
          </p:nvPr>
        </p:nvSpPr>
        <p:spPr/>
      </p:sp>
      <p:sp>
        <p:nvSpPr>
          <p:cNvPr id="34818" name="文本占位符 189442"/>
          <p:cNvSpPr>
            <a:spLocks noGrp="1"/>
          </p:cNvSpPr>
          <p:nvPr>
            <p:ph type="body"/>
          </p:nvPr>
        </p:nvSpPr>
        <p:spPr/>
        <p:txBody>
          <a:bodyPr anchor="t"/>
          <a:p>
            <a:pPr lvl="0" indent="0"/>
            <a:endParaRPr lang="en-US" altLang="zh-CN" dirty="0"/>
          </a:p>
        </p:txBody>
      </p:sp>
      <p:sp>
        <p:nvSpPr>
          <p:cNvPr id="34819" name="灯片编号占位符 1"/>
          <p:cNvSpPr/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indent="0" algn="r"/>
            <a:fld id="{9A0DB2DC-4C9A-4742-B13C-FB6460FD3503}" type="slidenum">
              <a:rPr lang="zh-CN" altLang="en-US" sz="1200" dirty="0">
                <a:latin typeface="Arial" panose="020B0604020202020204" pitchFamily="34" charset="0"/>
                <a:ea typeface="宋体" panose="02010600030101010101" pitchFamily="2" charset="-122"/>
              </a:rPr>
            </a:fld>
            <a:endParaRPr lang="zh-CN" altLang="en-US" sz="12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0574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76672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05728" y="1600200"/>
            <a:ext cx="5376672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0574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76672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05728" y="1600200"/>
            <a:ext cx="5376672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0.xml"/><Relationship Id="rId7" Type="http://schemas.openxmlformats.org/officeDocument/2006/relationships/slideLayout" Target="../slideLayouts/slideLayout19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2.wav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2.wav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2.wav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2.wav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2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3.wav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2.wav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2.wav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2.wav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audio4.wav"/><Relationship Id="rId1" Type="http://schemas.openxmlformats.org/officeDocument/2006/relationships/audio" Target="../media/audio2.wav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audio4.wav"/><Relationship Id="rId1" Type="http://schemas.openxmlformats.org/officeDocument/2006/relationships/audio" Target="../media/audio2.wav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audio4.wav"/><Relationship Id="rId1" Type="http://schemas.openxmlformats.org/officeDocument/2006/relationships/audio" Target="../media/audio2.wav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audio4.wav"/><Relationship Id="rId1" Type="http://schemas.openxmlformats.org/officeDocument/2006/relationships/audio" Target="../media/audio2.wav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audio4.wav"/><Relationship Id="rId1" Type="http://schemas.openxmlformats.org/officeDocument/2006/relationships/audio" Target="../media/audio2.wav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audio4.wav"/><Relationship Id="rId1" Type="http://schemas.openxmlformats.org/officeDocument/2006/relationships/audio" Target="../media/audio2.wav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audio4.wav"/><Relationship Id="rId1" Type="http://schemas.openxmlformats.org/officeDocument/2006/relationships/audio" Target="../media/audio2.wav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audio4.wav"/><Relationship Id="rId1" Type="http://schemas.openxmlformats.org/officeDocument/2006/relationships/audio" Target="../media/audio2.wav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audio4.wav"/><Relationship Id="rId1" Type="http://schemas.openxmlformats.org/officeDocument/2006/relationships/audio" Target="../media/audio2.wav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8" name="矩形 19457"/>
          <p:cNvSpPr/>
          <p:nvPr/>
        </p:nvSpPr>
        <p:spPr>
          <a:xfrm>
            <a:off x="3124200" y="1447800"/>
            <a:ext cx="6324600" cy="2146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zh-CN" altLang="en-US" sz="7200" b="1">
                <a:ln w="952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陈涉世家</a:t>
            </a:r>
            <a:endParaRPr lang="zh-CN" altLang="en-US" sz="7200" b="1">
              <a:ln w="9525" cap="flat" cmpd="sng">
                <a:solidFill>
                  <a:srgbClr val="FF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19459" name="矩形 19458"/>
          <p:cNvSpPr/>
          <p:nvPr/>
        </p:nvSpPr>
        <p:spPr>
          <a:xfrm>
            <a:off x="4419600" y="4343400"/>
            <a:ext cx="32766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 fontScale="60000"/>
          </a:bodyPr>
          <a:p>
            <a:pPr algn="ctr"/>
            <a:r>
              <a:rPr lang="zh-CN" altLang="en-US" sz="6000" b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隶书" charset="0"/>
                <a:ea typeface="隶书" charset="0"/>
              </a:rPr>
              <a:t>司马迁</a:t>
            </a:r>
            <a:endParaRPr lang="zh-CN" altLang="en-US" sz="6000" b="1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隶书" charset="0"/>
              <a:ea typeface="隶书" charset="0"/>
            </a:endParaRPr>
          </a:p>
        </p:txBody>
      </p:sp>
    </p:spTree>
  </p:cSld>
  <p:clrMapOvr>
    <a:masterClrMapping/>
  </p:clrMapOvr>
  <p:transition spd="med">
    <p:diamond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484505" y="1059815"/>
            <a:ext cx="11222355" cy="22517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</a:pPr>
            <a:r>
              <a:rPr lang="en-US" altLang="zh-CN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 </a:t>
            </a:r>
            <a:r>
              <a:rPr lang="zh-CN" altLang="en-US" sz="36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二世元年七月，发闾左適戍渔阳，九百人屯大泽乡。陈胜、吴广皆次当行，为屯长。会天大雨，道不通，度已失期。失期，法皆斩。</a:t>
            </a:r>
            <a:endParaRPr lang="zh-CN" altLang="en-US" sz="3600" b="1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20488" name="文本框 20487"/>
          <p:cNvSpPr txBox="1"/>
          <p:nvPr/>
        </p:nvSpPr>
        <p:spPr>
          <a:xfrm>
            <a:off x="62230" y="13653"/>
            <a:ext cx="1714500" cy="70675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4000" b="1" dirty="0">
                <a:solidFill>
                  <a:srgbClr val="FF0000"/>
                </a:solidFill>
                <a:latin typeface="Arial" panose="020B0604020202020204" pitchFamily="34" charset="0"/>
              </a:rPr>
              <a:t>第二段</a:t>
            </a:r>
            <a:endParaRPr lang="zh-CN" altLang="en-US" sz="40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63490" name="矩形 224258"/>
          <p:cNvSpPr/>
          <p:nvPr/>
        </p:nvSpPr>
        <p:spPr>
          <a:xfrm>
            <a:off x="579755" y="3597275"/>
            <a:ext cx="10026015" cy="206121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buClr>
                <a:schemeClr val="bg1"/>
              </a:buClr>
            </a:pPr>
            <a:r>
              <a:rPr lang="zh-CN" altLang="en-US" sz="3200" b="1" dirty="0">
                <a:solidFill>
                  <a:srgbClr val="7030A0"/>
                </a:solidFill>
                <a:latin typeface="楷体" panose="02010609060101010101" charset="-122"/>
                <a:ea typeface="楷体" panose="02010609060101010101" charset="-122"/>
              </a:rPr>
              <a:t>秦二世元年七月，朝廷征调贫苦平民九百人去戍守渔阳，驻在大泽乡。陈胜、吴广都被按次序编入戍边的队伍里面，担任了小头目。恰巧遇到天下大雨，道路不通，估计已经误期。误期，按照秦朝法令都要斩首。</a:t>
            </a:r>
            <a:endParaRPr lang="zh-CN" altLang="en-US" sz="3200" b="1" dirty="0">
              <a:solidFill>
                <a:srgbClr val="7030A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3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1153795" y="1009650"/>
            <a:ext cx="9885045" cy="4570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lnSpc>
                <a:spcPct val="130000"/>
              </a:lnSpc>
            </a:pPr>
            <a:r>
              <a:rPr lang="zh-CN" altLang="en-US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陈胜、吴广乃谋曰：“今亡亦死，举大计亦死，等死，死国可乎？”陈胜曰：“天下苦秦久矣。吾闻二世少子也，不当立，当立者乃公子扶苏。扶苏以数谏故，上使外将兵。今或闻无罪，二世杀之。百姓多闻其贤，未知其死也。项燕为楚将，数有功，爱士卒，楚人怜之。或以为死，或以为亡。今诚以吾众诈自称公子扶苏、项燕，为天下唱，宜多应者。”吴广以为然。</a:t>
            </a:r>
            <a:endParaRPr lang="zh-CN" altLang="en-US"/>
          </a:p>
        </p:txBody>
      </p:sp>
      <p:sp>
        <p:nvSpPr>
          <p:cNvPr id="20488" name="文本框 20487"/>
          <p:cNvSpPr txBox="1"/>
          <p:nvPr/>
        </p:nvSpPr>
        <p:spPr>
          <a:xfrm>
            <a:off x="62230" y="13653"/>
            <a:ext cx="1714500" cy="70675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4000" b="1" dirty="0">
                <a:solidFill>
                  <a:srgbClr val="FF0000"/>
                </a:solidFill>
                <a:latin typeface="Arial" panose="020B0604020202020204" pitchFamily="34" charset="0"/>
              </a:rPr>
              <a:t>第二段</a:t>
            </a:r>
            <a:endParaRPr lang="zh-CN" altLang="en-US" sz="40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4513" name="矩形 225281"/>
          <p:cNvSpPr/>
          <p:nvPr/>
        </p:nvSpPr>
        <p:spPr>
          <a:xfrm>
            <a:off x="774700" y="720725"/>
            <a:ext cx="10871835" cy="550799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buClr>
                <a:schemeClr val="bg1"/>
              </a:buClr>
            </a:pPr>
            <a:r>
              <a:rPr lang="zh-CN" altLang="en-US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陈胜、吴广于是一起商量说：“现在逃跑也是死，起义也死，同样是死，为国事而死可以吗？”陈胜说：“全国百姓长期受秦王朝压迫，痛苦不堪。我听说秦二世是秦始皇小儿子，不应当立为皇帝，应当立为皇帝的人是公子扶苏。扶苏因为多次劝戒秦始皇的原因，皇帝派他在外面带兵。现在有人听说扶苏没有罪，二世却杀了他。百姓多数听说他贤明，却不知道他已经死了。项燕做楚国的将领的时候，多次立有战功，又爱护士兵，楚国人很爱怜他。有人认为他死了，有人认为他逃跑了。现在果真把我们的这些人冒充公子扶苏、项燕的队伍，向全国发出号召，应该有很多响应的人。”吴广认为陈胜所说的正确。</a:t>
            </a:r>
            <a:endParaRPr lang="zh-CN" altLang="en-US" sz="3200" b="1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20488" name="文本框 20487"/>
          <p:cNvSpPr txBox="1"/>
          <p:nvPr/>
        </p:nvSpPr>
        <p:spPr>
          <a:xfrm>
            <a:off x="320675" y="-317"/>
            <a:ext cx="1203960" cy="70675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4000" b="1" dirty="0">
                <a:solidFill>
                  <a:srgbClr val="7030A0"/>
                </a:solidFill>
                <a:latin typeface="Arial" panose="020B0604020202020204" pitchFamily="34" charset="0"/>
              </a:rPr>
              <a:t>译文</a:t>
            </a:r>
            <a:endParaRPr lang="zh-CN" altLang="en-US" sz="4000" b="1" dirty="0">
              <a:solidFill>
                <a:srgbClr val="7030A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448945" y="578485"/>
            <a:ext cx="10204450" cy="26511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</a:pPr>
            <a:r>
              <a:rPr lang="zh-CN" altLang="en-US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乃行卜。卜者知其指意，曰：“足下事皆成，有功。然足下卜之鬼乎！”陈胜、吴广喜，念鬼，曰：“此教我先威众耳。”乃丹书帛曰：“陈胜王”，置人所罾鱼腹中。卒买鱼烹食，得鱼腹中书，固以怪之矣。</a:t>
            </a:r>
            <a:endParaRPr lang="zh-CN" altLang="en-US"/>
          </a:p>
        </p:txBody>
      </p:sp>
      <p:sp>
        <p:nvSpPr>
          <p:cNvPr id="20488" name="文本框 20487"/>
          <p:cNvSpPr txBox="1"/>
          <p:nvPr/>
        </p:nvSpPr>
        <p:spPr>
          <a:xfrm>
            <a:off x="62230" y="13653"/>
            <a:ext cx="1714500" cy="70675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4000" b="1" dirty="0">
                <a:solidFill>
                  <a:srgbClr val="FF0000"/>
                </a:solidFill>
                <a:latin typeface="Arial" panose="020B0604020202020204" pitchFamily="34" charset="0"/>
              </a:rPr>
              <a:t>第二段</a:t>
            </a:r>
            <a:endParaRPr lang="zh-CN" altLang="en-US" sz="40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65537" name="矩形 226305"/>
          <p:cNvSpPr/>
          <p:nvPr/>
        </p:nvSpPr>
        <p:spPr>
          <a:xfrm>
            <a:off x="448945" y="3229610"/>
            <a:ext cx="10071100" cy="353822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buClr>
                <a:schemeClr val="bg1"/>
              </a:buClr>
            </a:pPr>
            <a:r>
              <a:rPr lang="zh-CN" altLang="en-US" sz="3200" b="1" dirty="0">
                <a:solidFill>
                  <a:srgbClr val="7030A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于是二人去占卜。占卜的人知道他们的意图，说：“你们的事情都能成功，将建立功业。然而你们把这件事向鬼神卜问一下吧？”陈胜、吴广很高兴，又考虑卜鬼的事，说：“这是教我们首先威服众人罢了。”于是用丹砂在丝绸上写道：“陈胜王”，放在别人用网捕获的鱼的肚子里面。戍卒买到那条鱼回来煮着吃，发现鱼肚子里面的帛书，本来已经对这件事感到奇怪了。</a:t>
            </a:r>
            <a:endParaRPr lang="zh-CN" altLang="en-US" sz="3200" b="1" dirty="0">
              <a:solidFill>
                <a:srgbClr val="7030A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5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821055" y="1236980"/>
            <a:ext cx="8854440" cy="17532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36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又间令吴广之次所旁丛祠中，夜篝火，狐鸣呼曰：“大楚兴，陈胜王！”卒皆夜惊恐。旦日，卒中往往语，皆指目陈胜。</a:t>
            </a:r>
            <a:endParaRPr lang="zh-CN" altLang="en-US" sz="3600"/>
          </a:p>
        </p:txBody>
      </p:sp>
      <p:sp>
        <p:nvSpPr>
          <p:cNvPr id="20488" name="文本框 20487"/>
          <p:cNvSpPr txBox="1"/>
          <p:nvPr/>
        </p:nvSpPr>
        <p:spPr>
          <a:xfrm>
            <a:off x="62230" y="13653"/>
            <a:ext cx="1714500" cy="70675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4000" b="1" dirty="0">
                <a:latin typeface="Arial" panose="020B0604020202020204" pitchFamily="34" charset="0"/>
              </a:rPr>
              <a:t>第二段</a:t>
            </a:r>
            <a:endParaRPr lang="zh-CN" altLang="en-US" sz="4000" b="1" dirty="0">
              <a:latin typeface="Arial" panose="020B0604020202020204" pitchFamily="34" charset="0"/>
            </a:endParaRPr>
          </a:p>
        </p:txBody>
      </p:sp>
      <p:sp>
        <p:nvSpPr>
          <p:cNvPr id="65537" name="矩形 226305"/>
          <p:cNvSpPr/>
          <p:nvPr/>
        </p:nvSpPr>
        <p:spPr>
          <a:xfrm>
            <a:off x="455295" y="3506470"/>
            <a:ext cx="10900410" cy="206121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buClr>
                <a:schemeClr val="bg1"/>
              </a:buClr>
            </a:pPr>
            <a:r>
              <a:rPr lang="zh-CN" altLang="en-US" sz="3200" b="1" dirty="0">
                <a:solidFill>
                  <a:srgbClr val="7030A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陈胜又暗中派遣吴广到戍卒驻地旁边丛林里的神庙中去，在晚上用竹笼罩着火装作鬼火，像狐狸一样叫喊道：“大楚复兴，陈胜为王！”戍卒们夜里都惊慌恐惧。第二天，戍卒中到处谈论这件事，都指指点点，互相示意的看着陈胜。</a:t>
            </a:r>
            <a:endParaRPr lang="zh-CN" altLang="en-US" sz="3200" b="1" dirty="0">
              <a:solidFill>
                <a:srgbClr val="7030A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55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8609" name="文本框 233473"/>
          <p:cNvSpPr txBox="1"/>
          <p:nvPr/>
        </p:nvSpPr>
        <p:spPr>
          <a:xfrm>
            <a:off x="1548130" y="2319020"/>
            <a:ext cx="3048000" cy="58356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zh-CN" altLang="en-US" sz="3200" b="1" dirty="0">
                <a:latin typeface="Times New Roman" panose="02020603050405020304" pitchFamily="18" charset="0"/>
                <a:ea typeface="华文细黑" pitchFamily="2" charset="-122"/>
              </a:rPr>
              <a:t>谋划起义</a:t>
            </a:r>
            <a:endParaRPr lang="zh-CN" altLang="en-US" sz="3200" b="1" dirty="0">
              <a:latin typeface="Times New Roman" panose="02020603050405020304" pitchFamily="18" charset="0"/>
              <a:ea typeface="华文细黑" pitchFamily="2" charset="-122"/>
            </a:endParaRPr>
          </a:p>
        </p:txBody>
      </p:sp>
      <p:sp>
        <p:nvSpPr>
          <p:cNvPr id="233475" name="左大括号 233474"/>
          <p:cNvSpPr/>
          <p:nvPr/>
        </p:nvSpPr>
        <p:spPr>
          <a:xfrm>
            <a:off x="3072130" y="566420"/>
            <a:ext cx="533400" cy="4343400"/>
          </a:xfrm>
          <a:prstGeom prst="leftBrace">
            <a:avLst>
              <a:gd name="adj1" fmla="val 67744"/>
              <a:gd name="adj2" fmla="val 50000"/>
            </a:avLst>
          </a:pr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33476" name="文本框 233475"/>
          <p:cNvSpPr txBox="1"/>
          <p:nvPr/>
        </p:nvSpPr>
        <p:spPr>
          <a:xfrm>
            <a:off x="3605530" y="947420"/>
            <a:ext cx="2057400" cy="58356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zh-CN" altLang="en-US" sz="3200" b="1" dirty="0">
                <a:latin typeface="Times New Roman" panose="02020603050405020304" pitchFamily="18" charset="0"/>
                <a:ea typeface="华文细黑" pitchFamily="2" charset="-122"/>
              </a:rPr>
              <a:t>原因</a:t>
            </a:r>
            <a:endParaRPr lang="zh-CN" altLang="en-US" sz="3200" b="1" dirty="0">
              <a:latin typeface="Times New Roman" panose="02020603050405020304" pitchFamily="18" charset="0"/>
              <a:ea typeface="华文细黑" pitchFamily="2" charset="-122"/>
            </a:endParaRPr>
          </a:p>
        </p:txBody>
      </p:sp>
      <p:sp>
        <p:nvSpPr>
          <p:cNvPr id="233477" name="左大括号 233476"/>
          <p:cNvSpPr/>
          <p:nvPr/>
        </p:nvSpPr>
        <p:spPr>
          <a:xfrm>
            <a:off x="4748530" y="414020"/>
            <a:ext cx="228600" cy="1600200"/>
          </a:xfrm>
          <a:prstGeom prst="leftBrace">
            <a:avLst>
              <a:gd name="adj1" fmla="val 58236"/>
              <a:gd name="adj2" fmla="val 50000"/>
            </a:avLst>
          </a:pr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33478" name="文本框 233477"/>
          <p:cNvSpPr txBox="1"/>
          <p:nvPr/>
        </p:nvSpPr>
        <p:spPr>
          <a:xfrm>
            <a:off x="4977130" y="566420"/>
            <a:ext cx="4953000" cy="13220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zh-CN" altLang="en-US" sz="3200" b="1" dirty="0">
                <a:latin typeface="Times New Roman" panose="02020603050405020304" pitchFamily="18" charset="0"/>
                <a:ea typeface="华文细黑" pitchFamily="2" charset="-122"/>
              </a:rPr>
              <a:t>直接：失期，法皆斩</a:t>
            </a:r>
            <a:endParaRPr lang="zh-CN" altLang="en-US" sz="3200" b="1" dirty="0">
              <a:latin typeface="Times New Roman" panose="02020603050405020304" pitchFamily="18" charset="0"/>
              <a:ea typeface="华文细黑" pitchFamily="2" charset="-122"/>
            </a:endParaRPr>
          </a:p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zh-CN" altLang="en-US" sz="3200" b="1" dirty="0">
                <a:latin typeface="Times New Roman" panose="02020603050405020304" pitchFamily="18" charset="0"/>
                <a:ea typeface="华文细黑" pitchFamily="2" charset="-122"/>
              </a:rPr>
              <a:t>根本：天下苦秦久矣</a:t>
            </a:r>
            <a:endParaRPr lang="zh-CN" altLang="en-US" sz="3200" b="1" dirty="0">
              <a:latin typeface="Times New Roman" panose="02020603050405020304" pitchFamily="18" charset="0"/>
              <a:ea typeface="华文细黑" pitchFamily="2" charset="-122"/>
            </a:endParaRPr>
          </a:p>
        </p:txBody>
      </p:sp>
      <p:sp>
        <p:nvSpPr>
          <p:cNvPr id="233479" name="文本框 233478"/>
          <p:cNvSpPr txBox="1"/>
          <p:nvPr/>
        </p:nvSpPr>
        <p:spPr>
          <a:xfrm>
            <a:off x="3605530" y="2623820"/>
            <a:ext cx="1752600" cy="58356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zh-CN" altLang="en-US" sz="3200" b="1" dirty="0">
                <a:latin typeface="Times New Roman" panose="02020603050405020304" pitchFamily="18" charset="0"/>
                <a:ea typeface="华文细黑" pitchFamily="2" charset="-122"/>
              </a:rPr>
              <a:t>策略</a:t>
            </a:r>
            <a:endParaRPr lang="zh-CN" altLang="en-US" sz="3200" b="1" dirty="0">
              <a:latin typeface="Times New Roman" panose="02020603050405020304" pitchFamily="18" charset="0"/>
              <a:ea typeface="华文细黑" pitchFamily="2" charset="-122"/>
            </a:endParaRPr>
          </a:p>
        </p:txBody>
      </p:sp>
      <p:sp>
        <p:nvSpPr>
          <p:cNvPr id="233480" name="左大括号 233479"/>
          <p:cNvSpPr/>
          <p:nvPr/>
        </p:nvSpPr>
        <p:spPr>
          <a:xfrm>
            <a:off x="4672330" y="2319020"/>
            <a:ext cx="228600" cy="1447800"/>
          </a:xfrm>
          <a:prstGeom prst="leftBrace">
            <a:avLst>
              <a:gd name="adj1" fmla="val 52689"/>
              <a:gd name="adj2" fmla="val 50000"/>
            </a:avLst>
          </a:pr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33481" name="文本框 233480"/>
          <p:cNvSpPr txBox="1"/>
          <p:nvPr/>
        </p:nvSpPr>
        <p:spPr>
          <a:xfrm>
            <a:off x="5053330" y="2319020"/>
            <a:ext cx="3886200" cy="13220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zh-CN" altLang="en-US" sz="3200" b="1" dirty="0">
                <a:latin typeface="Times New Roman" panose="02020603050405020304" pitchFamily="18" charset="0"/>
                <a:ea typeface="华文细黑" pitchFamily="2" charset="-122"/>
              </a:rPr>
              <a:t>立公子扶苏</a:t>
            </a:r>
            <a:endParaRPr lang="zh-CN" altLang="en-US" sz="3200" b="1" dirty="0">
              <a:latin typeface="Times New Roman" panose="02020603050405020304" pitchFamily="18" charset="0"/>
              <a:ea typeface="华文细黑" pitchFamily="2" charset="-122"/>
            </a:endParaRPr>
          </a:p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zh-CN" altLang="en-US" sz="3200" b="1" dirty="0">
                <a:latin typeface="Times New Roman" panose="02020603050405020304" pitchFamily="18" charset="0"/>
                <a:ea typeface="华文细黑" pitchFamily="2" charset="-122"/>
              </a:rPr>
              <a:t>楚人怜楚将项燕</a:t>
            </a:r>
            <a:endParaRPr lang="zh-CN" altLang="en-US" sz="3200" b="1" dirty="0">
              <a:latin typeface="Times New Roman" panose="02020603050405020304" pitchFamily="18" charset="0"/>
              <a:ea typeface="华文细黑" pitchFamily="2" charset="-122"/>
            </a:endParaRPr>
          </a:p>
        </p:txBody>
      </p:sp>
      <p:sp>
        <p:nvSpPr>
          <p:cNvPr id="233482" name="右大括号 233481"/>
          <p:cNvSpPr/>
          <p:nvPr/>
        </p:nvSpPr>
        <p:spPr>
          <a:xfrm>
            <a:off x="8101330" y="2242820"/>
            <a:ext cx="76200" cy="1295400"/>
          </a:xfrm>
          <a:prstGeom prst="rightBrace">
            <a:avLst>
              <a:gd name="adj1" fmla="val 141430"/>
              <a:gd name="adj2" fmla="val 50000"/>
            </a:avLst>
          </a:pr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33483" name="文本框 233482"/>
          <p:cNvSpPr txBox="1"/>
          <p:nvPr/>
        </p:nvSpPr>
        <p:spPr>
          <a:xfrm>
            <a:off x="8329930" y="2242820"/>
            <a:ext cx="2438400" cy="13220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zh-CN" altLang="en-US" sz="3200" b="1" dirty="0">
                <a:latin typeface="Times New Roman" panose="02020603050405020304" pitchFamily="18" charset="0"/>
                <a:ea typeface="华文细黑" pitchFamily="2" charset="-122"/>
              </a:rPr>
              <a:t>为天下唱</a:t>
            </a:r>
            <a:endParaRPr lang="zh-CN" altLang="en-US" sz="3200" b="1" dirty="0">
              <a:latin typeface="Times New Roman" panose="02020603050405020304" pitchFamily="18" charset="0"/>
              <a:ea typeface="华文细黑" pitchFamily="2" charset="-122"/>
            </a:endParaRPr>
          </a:p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zh-CN" altLang="en-US" sz="3200" b="1" dirty="0">
                <a:latin typeface="Times New Roman" panose="02020603050405020304" pitchFamily="18" charset="0"/>
                <a:ea typeface="华文细黑" pitchFamily="2" charset="-122"/>
              </a:rPr>
              <a:t>宜多应者</a:t>
            </a:r>
            <a:endParaRPr lang="zh-CN" altLang="en-US" sz="3200" b="1" dirty="0">
              <a:latin typeface="Times New Roman" panose="02020603050405020304" pitchFamily="18" charset="0"/>
              <a:ea typeface="华文细黑" pitchFamily="2" charset="-122"/>
            </a:endParaRPr>
          </a:p>
        </p:txBody>
      </p:sp>
      <p:sp>
        <p:nvSpPr>
          <p:cNvPr id="233484" name="文本框 233483"/>
          <p:cNvSpPr txBox="1"/>
          <p:nvPr/>
        </p:nvSpPr>
        <p:spPr>
          <a:xfrm>
            <a:off x="3605530" y="4147820"/>
            <a:ext cx="1295400" cy="58356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zh-CN" altLang="en-US" sz="3200" b="1" dirty="0">
                <a:latin typeface="Times New Roman" panose="02020603050405020304" pitchFamily="18" charset="0"/>
                <a:ea typeface="华文细黑" pitchFamily="2" charset="-122"/>
              </a:rPr>
              <a:t>舆论</a:t>
            </a:r>
            <a:endParaRPr lang="zh-CN" altLang="en-US" sz="3200" b="1" dirty="0">
              <a:latin typeface="Times New Roman" panose="02020603050405020304" pitchFamily="18" charset="0"/>
              <a:ea typeface="华文细黑" pitchFamily="2" charset="-122"/>
            </a:endParaRPr>
          </a:p>
        </p:txBody>
      </p:sp>
      <p:sp>
        <p:nvSpPr>
          <p:cNvPr id="233485" name="左大括号 233484"/>
          <p:cNvSpPr/>
          <p:nvPr/>
        </p:nvSpPr>
        <p:spPr>
          <a:xfrm>
            <a:off x="4519930" y="3995420"/>
            <a:ext cx="304800" cy="1447800"/>
          </a:xfrm>
          <a:prstGeom prst="leftBrace">
            <a:avLst>
              <a:gd name="adj1" fmla="val 39517"/>
              <a:gd name="adj2" fmla="val 50000"/>
            </a:avLst>
          </a:pr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33486" name="文本框 233485"/>
          <p:cNvSpPr txBox="1"/>
          <p:nvPr/>
        </p:nvSpPr>
        <p:spPr>
          <a:xfrm>
            <a:off x="4883785" y="3954145"/>
            <a:ext cx="3200400" cy="13220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zh-CN" altLang="en-US" sz="3200" b="1" dirty="0">
                <a:latin typeface="Times New Roman" panose="02020603050405020304" pitchFamily="18" charset="0"/>
                <a:ea typeface="华文细黑" pitchFamily="2" charset="-122"/>
              </a:rPr>
              <a:t>鱼腹藏书</a:t>
            </a:r>
            <a:endParaRPr lang="zh-CN" altLang="en-US" sz="3200" b="1" dirty="0">
              <a:latin typeface="Times New Roman" panose="02020603050405020304" pitchFamily="18" charset="0"/>
              <a:ea typeface="华文细黑" pitchFamily="2" charset="-122"/>
            </a:endParaRPr>
          </a:p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zh-CN" altLang="en-US" sz="3200" b="1" dirty="0">
                <a:latin typeface="Times New Roman" panose="02020603050405020304" pitchFamily="18" charset="0"/>
                <a:ea typeface="华文细黑" pitchFamily="2" charset="-122"/>
              </a:rPr>
              <a:t>篝火狐鸣</a:t>
            </a:r>
            <a:endParaRPr lang="zh-CN" altLang="en-US" sz="3200" b="1" dirty="0">
              <a:latin typeface="Times New Roman" panose="02020603050405020304" pitchFamily="18" charset="0"/>
              <a:ea typeface="华文细黑" pitchFamily="2" charset="-122"/>
            </a:endParaRPr>
          </a:p>
        </p:txBody>
      </p:sp>
      <p:sp>
        <p:nvSpPr>
          <p:cNvPr id="233487" name="右大括号 233486"/>
          <p:cNvSpPr/>
          <p:nvPr/>
        </p:nvSpPr>
        <p:spPr>
          <a:xfrm>
            <a:off x="6958330" y="4224020"/>
            <a:ext cx="304800" cy="990600"/>
          </a:xfrm>
          <a:prstGeom prst="rightBrace">
            <a:avLst>
              <a:gd name="adj1" fmla="val 27038"/>
              <a:gd name="adj2" fmla="val 50000"/>
            </a:avLst>
          </a:pr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33488" name="文本框 233487"/>
          <p:cNvSpPr txBox="1"/>
          <p:nvPr/>
        </p:nvSpPr>
        <p:spPr>
          <a:xfrm>
            <a:off x="7339330" y="4300220"/>
            <a:ext cx="1905000" cy="58356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zh-CN" altLang="en-US" sz="3200" b="1" dirty="0">
                <a:latin typeface="Times New Roman" panose="02020603050405020304" pitchFamily="18" charset="0"/>
                <a:ea typeface="华文细黑" pitchFamily="2" charset="-122"/>
              </a:rPr>
              <a:t>威众</a:t>
            </a:r>
            <a:endParaRPr lang="zh-CN" altLang="en-US" sz="3200" b="1" dirty="0">
              <a:latin typeface="Times New Roman" panose="02020603050405020304" pitchFamily="18" charset="0"/>
              <a:ea typeface="华文细黑" pitchFamily="2" charset="-122"/>
            </a:endParaRPr>
          </a:p>
        </p:txBody>
      </p:sp>
      <p:sp>
        <p:nvSpPr>
          <p:cNvPr id="233489" name="文本框 233488"/>
          <p:cNvSpPr txBox="1"/>
          <p:nvPr/>
        </p:nvSpPr>
        <p:spPr>
          <a:xfrm>
            <a:off x="1437005" y="5544185"/>
            <a:ext cx="9844405" cy="107632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zh-CN" altLang="en-US" sz="3200" b="1" dirty="0">
                <a:solidFill>
                  <a:srgbClr val="CC0000"/>
                </a:solidFill>
                <a:latin typeface="Times New Roman" panose="02020603050405020304" pitchFamily="18" charset="0"/>
                <a:ea typeface="华文细黑" pitchFamily="2" charset="-122"/>
              </a:rPr>
              <a:t>二段：起义的背景、谋划起义的经过及为起义作的舆论准备，显示了陈胜、吴广的智慧</a:t>
            </a:r>
            <a:endParaRPr lang="zh-CN" altLang="en-US" sz="3200" b="1" dirty="0">
              <a:solidFill>
                <a:srgbClr val="CC0000"/>
              </a:solidFill>
              <a:latin typeface="Times New Roman" panose="02020603050405020304" pitchFamily="18" charset="0"/>
              <a:ea typeface="华文细黑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3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348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6" name="标题 21505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1417638"/>
          </a:xfrm>
        </p:spPr>
        <p:txBody>
          <a:bodyPr anchor="ctr"/>
          <a:p>
            <a:r>
              <a:rPr lang="zh-CN" altLang="en-US" b="1" dirty="0">
                <a:solidFill>
                  <a:srgbClr val="7030A0"/>
                </a:solidFill>
              </a:rPr>
              <a:t>第三段补充字词</a:t>
            </a:r>
            <a:endParaRPr lang="zh-CN" altLang="en-US" b="1" dirty="0">
              <a:solidFill>
                <a:srgbClr val="7030A0"/>
              </a:solidFill>
            </a:endParaRPr>
          </a:p>
        </p:txBody>
      </p:sp>
      <p:sp>
        <p:nvSpPr>
          <p:cNvPr id="21507" name="文本占位符 21506"/>
          <p:cNvSpPr>
            <a:spLocks noGrp="1"/>
          </p:cNvSpPr>
          <p:nvPr>
            <p:ph type="body" idx="1"/>
          </p:nvPr>
        </p:nvSpPr>
        <p:spPr>
          <a:xfrm>
            <a:off x="1981200" y="1143000"/>
            <a:ext cx="8229600" cy="4277995"/>
          </a:xfrm>
        </p:spPr>
        <p:txBody>
          <a:bodyPr/>
          <a:p>
            <a:pPr>
              <a:lnSpc>
                <a:spcPct val="90000"/>
              </a:lnSpc>
              <a:buNone/>
            </a:pPr>
            <a:r>
              <a:rPr lang="zh-CN" altLang="en-US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素：</a:t>
            </a:r>
            <a:r>
              <a:rPr lang="zh-CN" altLang="en-US" b="1" dirty="0">
                <a:solidFill>
                  <a:srgbClr val="0066FF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平时</a:t>
            </a:r>
            <a:endParaRPr lang="zh-CN" altLang="en-US" b="1" dirty="0">
              <a:solidFill>
                <a:srgbClr val="0066FF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>
              <a:lnSpc>
                <a:spcPct val="90000"/>
              </a:lnSpc>
              <a:buNone/>
            </a:pPr>
            <a:r>
              <a:rPr lang="zh-CN" altLang="en-US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广</a:t>
            </a:r>
            <a:r>
              <a:rPr lang="zh-CN" altLang="en-US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故</a:t>
            </a:r>
            <a:r>
              <a:rPr lang="zh-CN" altLang="en-US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数言</a:t>
            </a:r>
            <a:r>
              <a:rPr lang="en-US" altLang="zh-CN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:</a:t>
            </a:r>
            <a:r>
              <a:rPr lang="zh-CN" altLang="en-US" b="1" dirty="0">
                <a:solidFill>
                  <a:srgbClr val="0066FF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故意</a:t>
            </a:r>
            <a:endParaRPr lang="zh-CN" altLang="en-US" b="1" dirty="0">
              <a:solidFill>
                <a:srgbClr val="0066FF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>
              <a:lnSpc>
                <a:spcPct val="90000"/>
              </a:lnSpc>
              <a:buNone/>
            </a:pPr>
            <a:r>
              <a:rPr lang="zh-CN" altLang="en-US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以</a:t>
            </a:r>
            <a:r>
              <a:rPr lang="zh-CN" altLang="en-US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激怒其众：</a:t>
            </a:r>
            <a:r>
              <a:rPr lang="zh-CN" altLang="en-US" b="1" dirty="0">
                <a:solidFill>
                  <a:srgbClr val="0066FF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来</a:t>
            </a:r>
            <a:endParaRPr lang="zh-CN" altLang="en-US" b="1" dirty="0">
              <a:solidFill>
                <a:srgbClr val="0066FF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>
              <a:lnSpc>
                <a:spcPct val="90000"/>
              </a:lnSpc>
              <a:buNone/>
            </a:pPr>
            <a:r>
              <a:rPr lang="zh-CN" altLang="en-US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陈胜</a:t>
            </a:r>
            <a:r>
              <a:rPr lang="zh-CN" altLang="en-US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佐</a:t>
            </a:r>
            <a:r>
              <a:rPr lang="zh-CN" altLang="en-US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之：</a:t>
            </a:r>
            <a:r>
              <a:rPr lang="zh-CN" altLang="en-US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帮助</a:t>
            </a:r>
            <a:endParaRPr lang="zh-CN" altLang="en-US" b="1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>
              <a:lnSpc>
                <a:spcPct val="90000"/>
              </a:lnSpc>
              <a:buNone/>
            </a:pPr>
            <a:r>
              <a:rPr lang="zh-CN" altLang="en-US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车六七百</a:t>
            </a:r>
            <a:r>
              <a:rPr lang="zh-CN" altLang="en-US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乘</a:t>
            </a:r>
            <a:r>
              <a:rPr lang="zh-CN" altLang="en-US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：</a:t>
            </a:r>
            <a:r>
              <a:rPr lang="zh-CN" altLang="en-US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四马一车</a:t>
            </a:r>
            <a:endParaRPr lang="zh-CN" altLang="en-US" b="1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>
              <a:lnSpc>
                <a:spcPct val="90000"/>
              </a:lnSpc>
              <a:buNone/>
            </a:pPr>
            <a:r>
              <a:rPr lang="zh-CN" altLang="en-US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骑</a:t>
            </a:r>
            <a:r>
              <a:rPr lang="zh-CN" altLang="en-US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千余：</a:t>
            </a:r>
            <a:r>
              <a:rPr lang="zh-CN" altLang="en-US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一人一马</a:t>
            </a:r>
            <a:endParaRPr lang="zh-CN" altLang="en-US" b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>
              <a:lnSpc>
                <a:spcPct val="90000"/>
              </a:lnSpc>
              <a:buNone/>
            </a:pPr>
            <a:r>
              <a:rPr lang="zh-CN" altLang="en-US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杀之</a:t>
            </a:r>
            <a:r>
              <a:rPr lang="zh-CN" altLang="en-US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以</a:t>
            </a:r>
            <a:r>
              <a:rPr lang="zh-CN" altLang="en-US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应陈涉：来</a:t>
            </a:r>
            <a:endParaRPr lang="zh-CN" altLang="en-US" b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226695" y="1128395"/>
            <a:ext cx="10771505" cy="39693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b="1" dirty="0">
                <a:latin typeface="楷体" panose="02010609060101010101" charset="-122"/>
                <a:ea typeface="楷体" panose="02010609060101010101" charset="-122"/>
              </a:rPr>
              <a:t>    </a:t>
            </a:r>
            <a:r>
              <a:rPr lang="zh-CN" altLang="en-US" sz="3600" b="1" dirty="0">
                <a:latin typeface="楷体" panose="02010609060101010101" charset="-122"/>
                <a:ea typeface="楷体" panose="02010609060101010101" charset="-122"/>
              </a:rPr>
              <a:t>吴广素爱人，士卒多为用者。将尉醉，广故数言欲亡，忿恚尉，令辱之，以激怒其众。尉果笞广。尉剑挺，广起，夺而杀尉。陈胜佐之，并杀两尉。召令徒属曰：“公等遇雨，皆已失期，失期当斩。藉第令毋斩，而戍死者固十六七。且壮士不死即已，死即举大名耳，王侯将相宁有种乎！”徒属皆曰：“敬受命。”</a:t>
            </a:r>
            <a:endParaRPr lang="zh-CN" altLang="en-US" sz="3600" b="1" dirty="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20488" name="文本框 20487"/>
          <p:cNvSpPr txBox="1"/>
          <p:nvPr/>
        </p:nvSpPr>
        <p:spPr>
          <a:xfrm>
            <a:off x="62230" y="13653"/>
            <a:ext cx="1714500" cy="70675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4000" b="1" dirty="0">
                <a:solidFill>
                  <a:srgbClr val="FF0000"/>
                </a:solidFill>
                <a:latin typeface="Arial" panose="020B0604020202020204" pitchFamily="34" charset="0"/>
              </a:rPr>
              <a:t>第三段</a:t>
            </a:r>
            <a:endParaRPr lang="zh-CN" altLang="en-US" sz="40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61" name="矩形 227329"/>
          <p:cNvSpPr/>
          <p:nvPr/>
        </p:nvSpPr>
        <p:spPr>
          <a:xfrm>
            <a:off x="688975" y="643255"/>
            <a:ext cx="10462895" cy="50158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buClr>
                <a:schemeClr val="bg1"/>
              </a:buClr>
            </a:pPr>
            <a:r>
              <a:rPr lang="zh-CN" altLang="en-US" sz="3200" b="1" dirty="0">
                <a:latin typeface="楷体" panose="02010609060101010101" charset="-122"/>
                <a:ea typeface="楷体" panose="02010609060101010101" charset="-122"/>
              </a:rPr>
              <a:t>吴广向来爱护士卒，士兵们有许多愿意替他效力的人。押送戍卒的两个军官喝醉了酒，吴广故意多次说想要逃跑，惹军官恼怒，让军官责辱自己，以便激怒那些戍卒。军官果真用竹板打吴广。军官又拔出宝剑来威吓，吴广跳起来，夺过宝剑杀死军官。陈胜帮助他，一同杀死了两个军官。</a:t>
            </a:r>
            <a:r>
              <a:rPr lang="zh-CN" altLang="en-US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陈胜、吴广召集并号令众戍卒说：“你们碰到了大雨，都已经误了朝廷规定的期限，误期就会杀头。就算朝廷不杀我们，但是戍边的人十个里头肯定有六七个死去。再说好汉不死便罢，要死就要取得大名声啊！王侯将相难道有天生的贵种吗？”众戍卒都说：“听从您的命令。”</a:t>
            </a:r>
            <a:endParaRPr lang="zh-CN" altLang="en-US" sz="3200" b="1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20488" name="文本框 20487"/>
          <p:cNvSpPr txBox="1"/>
          <p:nvPr/>
        </p:nvSpPr>
        <p:spPr>
          <a:xfrm>
            <a:off x="62230" y="13653"/>
            <a:ext cx="1203960" cy="70675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4000" b="1" dirty="0">
                <a:solidFill>
                  <a:srgbClr val="7030A0"/>
                </a:solidFill>
                <a:latin typeface="Arial" panose="020B0604020202020204" pitchFamily="34" charset="0"/>
              </a:rPr>
              <a:t>译文</a:t>
            </a:r>
            <a:endParaRPr lang="zh-CN" altLang="en-US" sz="4000" b="1" dirty="0">
              <a:solidFill>
                <a:srgbClr val="7030A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695960" y="998855"/>
            <a:ext cx="10044430" cy="44119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</a:pPr>
            <a:r>
              <a:rPr lang="zh-CN" altLang="en-US" sz="3600" b="1" dirty="0">
                <a:latin typeface="楷体" panose="02010609060101010101" charset="-122"/>
                <a:ea typeface="楷体" panose="02010609060101010101" charset="-122"/>
                <a:sym typeface="+mn-ea"/>
              </a:rPr>
              <a:t>乃诈称公子扶苏、项燕，从民欲也。</a:t>
            </a:r>
            <a:r>
              <a:rPr lang="zh-CN" altLang="en-US" sz="3600" b="1" dirty="0">
                <a:latin typeface="楷体" panose="02010609060101010101" charset="-122"/>
                <a:ea typeface="楷体" panose="02010609060101010101" charset="-122"/>
              </a:rPr>
              <a:t>袒右，称大楚。为坛而盟，祭以尉首。陈胜自立为将军，吴广为都尉。攻大泽乡，收而攻蕲。蕲下，乃令符离人葛婴将兵徇蕲以东。攻铚、酂、苦、柘、谯皆下之。行收兵，比至陈，车六七百乘，骑千余，卒数万人。</a:t>
            </a:r>
            <a:endParaRPr lang="zh-CN" altLang="en-US" sz="3600" b="1" dirty="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20488" name="文本框 20487"/>
          <p:cNvSpPr txBox="1"/>
          <p:nvPr/>
        </p:nvSpPr>
        <p:spPr>
          <a:xfrm>
            <a:off x="62230" y="13653"/>
            <a:ext cx="1714500" cy="70675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4000" b="1" dirty="0">
                <a:solidFill>
                  <a:srgbClr val="FF0000"/>
                </a:solidFill>
                <a:latin typeface="Arial" panose="020B0604020202020204" pitchFamily="34" charset="0"/>
              </a:rPr>
              <a:t>第三段</a:t>
            </a:r>
            <a:endParaRPr lang="zh-CN" altLang="en-US" sz="40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4" name="文本占位符 8193"/>
          <p:cNvSpPr>
            <a:spLocks noGrp="1"/>
          </p:cNvSpPr>
          <p:nvPr>
            <p:ph type="body" idx="1"/>
          </p:nvPr>
        </p:nvSpPr>
        <p:spPr>
          <a:xfrm>
            <a:off x="422910" y="1146810"/>
            <a:ext cx="8366760" cy="5111750"/>
          </a:xfrm>
        </p:spPr>
        <p:txBody>
          <a:bodyPr/>
          <a:p>
            <a:pPr>
              <a:buNone/>
            </a:pPr>
            <a:r>
              <a:rPr lang="en-US" altLang="zh-CN" sz="1800" dirty="0">
                <a:solidFill>
                  <a:srgbClr val="CC0000"/>
                </a:solidFill>
                <a:latin typeface="宋体" panose="02010600030101010101" pitchFamily="2" charset="-122"/>
              </a:rPr>
              <a:t>  </a:t>
            </a:r>
            <a:r>
              <a:rPr lang="zh-CN" altLang="en-US" dirty="0">
                <a:solidFill>
                  <a:srgbClr val="CC0000"/>
                </a:solidFill>
                <a:latin typeface="宋体" panose="02010600030101010101" pitchFamily="2" charset="-122"/>
              </a:rPr>
              <a:t>　</a:t>
            </a:r>
            <a:r>
              <a:rPr lang="zh-CN" altLang="en-US" b="1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课文选自</a:t>
            </a:r>
            <a:r>
              <a:rPr lang="en-US" altLang="zh-CN" b="1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《</a:t>
            </a:r>
            <a:r>
              <a:rPr lang="zh-CN" altLang="en-US" b="1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史记</a:t>
            </a:r>
            <a:r>
              <a:rPr lang="en-US" altLang="zh-CN" b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》</a:t>
            </a:r>
            <a:r>
              <a:rPr lang="zh-CN" altLang="en-US" b="1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。</a:t>
            </a:r>
            <a:r>
              <a:rPr lang="en-US" altLang="zh-CN" b="1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《</a:t>
            </a:r>
            <a:r>
              <a:rPr lang="zh-CN" altLang="en-US" b="1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史记</a:t>
            </a:r>
            <a:r>
              <a:rPr lang="en-US" altLang="zh-CN" b="1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》</a:t>
            </a:r>
            <a:r>
              <a:rPr lang="zh-CN" altLang="en-US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为</a:t>
            </a:r>
            <a:r>
              <a:rPr lang="zh-CN" altLang="en-US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西汉司马迁</a:t>
            </a:r>
            <a:r>
              <a:rPr lang="zh-CN" altLang="en-US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所著，原名</a:t>
            </a:r>
            <a:r>
              <a:rPr lang="en-US" altLang="zh-CN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《</a:t>
            </a:r>
            <a:r>
              <a:rPr lang="zh-CN" altLang="en-US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太史公书</a:t>
            </a:r>
            <a:r>
              <a:rPr lang="en-US" altLang="zh-CN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》</a:t>
            </a:r>
            <a:r>
              <a:rPr lang="zh-CN" altLang="en-US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，</a:t>
            </a:r>
            <a:r>
              <a:rPr lang="zh-CN" altLang="en-US" b="1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开创了以人物传记为中心来记载历史这一“</a:t>
            </a:r>
            <a:r>
              <a:rPr lang="zh-CN" altLang="en-US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纪传体</a:t>
            </a:r>
            <a:r>
              <a:rPr lang="zh-CN" altLang="en-US" b="1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”的体裁。</a:t>
            </a:r>
            <a:r>
              <a:rPr lang="en-US" altLang="zh-CN" b="1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《</a:t>
            </a:r>
            <a:r>
              <a:rPr lang="zh-CN" altLang="en-US" b="1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史记</a:t>
            </a:r>
            <a:r>
              <a:rPr lang="en-US" altLang="zh-CN" b="1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》</a:t>
            </a:r>
            <a:r>
              <a:rPr lang="zh-CN" altLang="en-US" b="1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是我国第一部</a:t>
            </a:r>
            <a:r>
              <a:rPr lang="zh-CN" altLang="en-US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纪传体</a:t>
            </a:r>
            <a:r>
              <a:rPr lang="zh-CN" altLang="en-US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通史</a:t>
            </a:r>
            <a:r>
              <a:rPr lang="zh-CN" altLang="en-US" b="1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。全书</a:t>
            </a:r>
            <a:r>
              <a:rPr lang="en-US" altLang="zh-CN" b="1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52</a:t>
            </a:r>
            <a:r>
              <a:rPr lang="zh-CN" altLang="en-US" b="1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万多字，共</a:t>
            </a:r>
            <a:r>
              <a:rPr lang="en-US" altLang="zh-CN" b="1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130</a:t>
            </a:r>
            <a:r>
              <a:rPr lang="zh-CN" altLang="en-US" b="1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篇包括</a:t>
            </a:r>
            <a:r>
              <a:rPr lang="en-US" altLang="zh-CN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12</a:t>
            </a:r>
            <a:r>
              <a:rPr lang="zh-CN" altLang="en-US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本纪</a:t>
            </a:r>
            <a:r>
              <a:rPr lang="zh-CN" altLang="en-US" b="1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（记帝王事迹）、</a:t>
            </a:r>
            <a:r>
              <a:rPr lang="en-US" altLang="zh-CN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10</a:t>
            </a:r>
            <a:r>
              <a:rPr lang="zh-CN" altLang="en-US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表</a:t>
            </a:r>
            <a:r>
              <a:rPr lang="zh-CN" altLang="en-US" b="1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（用表格形式编排史料） 、</a:t>
            </a:r>
            <a:r>
              <a:rPr lang="en-US" altLang="zh-CN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8</a:t>
            </a:r>
            <a:r>
              <a:rPr lang="zh-CN" altLang="en-US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书</a:t>
            </a:r>
            <a:r>
              <a:rPr lang="zh-CN" altLang="en-US" b="1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（记经济、天文、历法等情况）、</a:t>
            </a:r>
            <a:r>
              <a:rPr lang="en-US" altLang="zh-CN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30</a:t>
            </a:r>
            <a:r>
              <a:rPr lang="zh-CN" altLang="en-US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世家</a:t>
            </a:r>
            <a:r>
              <a:rPr lang="zh-CN" altLang="en-US" b="1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（记诸侯世系）、</a:t>
            </a:r>
            <a:r>
              <a:rPr lang="en-US" altLang="zh-CN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70</a:t>
            </a:r>
            <a:r>
              <a:rPr lang="zh-CN" altLang="en-US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列传</a:t>
            </a:r>
            <a:r>
              <a:rPr lang="zh-CN" altLang="en-US" b="1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（人臣之传）。</a:t>
            </a:r>
            <a:r>
              <a:rPr lang="zh-CN" altLang="en-US" b="1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。它记载了黄帝到汉武帝时长达三千年的历史，被鲁迅誉为“</a:t>
            </a:r>
            <a:r>
              <a:rPr lang="zh-CN" altLang="en-US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史家之绝唱，无韵之离骚</a:t>
            </a:r>
            <a:r>
              <a:rPr lang="zh-CN" altLang="en-US" b="1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”。</a:t>
            </a:r>
            <a:endParaRPr lang="zh-CN" altLang="en-US" b="1" dirty="0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8195" name="文本框 8194"/>
          <p:cNvSpPr txBox="1"/>
          <p:nvPr/>
        </p:nvSpPr>
        <p:spPr>
          <a:xfrm>
            <a:off x="4008438" y="188913"/>
            <a:ext cx="4197350" cy="768350"/>
          </a:xfrm>
          <a:prstGeom prst="rect">
            <a:avLst/>
          </a:prstGeom>
          <a:noFill/>
          <a:ln w="12700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4400" b="1" dirty="0"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</a:rPr>
              <a:t>关于</a:t>
            </a:r>
            <a:r>
              <a:rPr lang="en-US" altLang="zh-CN" sz="4400" b="1" dirty="0"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</a:rPr>
              <a:t>《</a:t>
            </a:r>
            <a:r>
              <a:rPr lang="zh-CN" altLang="en-US" sz="4400" b="1" dirty="0"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</a:rPr>
              <a:t>史记</a:t>
            </a:r>
            <a:r>
              <a:rPr lang="en-US" altLang="zh-CN" sz="4400" b="1"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</a:rPr>
              <a:t>》</a:t>
            </a:r>
            <a:endParaRPr lang="en-US" altLang="zh-CN" sz="4400" b="1"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pic>
        <p:nvPicPr>
          <p:cNvPr id="8196" name="图片 8195" descr="史记书影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632315" y="266065"/>
            <a:ext cx="1976120" cy="227393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charRg st="0" end="1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8194">
                                            <p:txEl>
                                              <p:charRg st="0" end="1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4209" name="矩形 229377"/>
          <p:cNvSpPr/>
          <p:nvPr/>
        </p:nvSpPr>
        <p:spPr>
          <a:xfrm>
            <a:off x="506730" y="1267460"/>
            <a:ext cx="10671175" cy="40309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buClr>
                <a:schemeClr val="bg1"/>
              </a:buClr>
            </a:pPr>
            <a:r>
              <a:rPr lang="zh-CN" altLang="en-US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于是就冒充是公子扶苏、项燕的队伍，顺从人民的心愿。</a:t>
            </a:r>
            <a:endParaRPr lang="zh-CN" altLang="en-US" sz="3200" b="1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>
              <a:buClr>
                <a:schemeClr val="bg1"/>
              </a:buClr>
            </a:pPr>
            <a:r>
              <a:rPr lang="zh-CN" altLang="en-US" sz="3200" b="1" dirty="0">
                <a:latin typeface="楷体" panose="02010609060101010101" charset="-122"/>
                <a:ea typeface="楷体" panose="02010609060101010101" charset="-122"/>
              </a:rPr>
              <a:t>军队露出右臂作为标志，号称大楚。他们筑起高台，在台上结盟宣誓，用尉的头祭告天地。陈胜自立为将军，吴广为都尉。起义军首先攻下大泽乡，吸收民众参军后接着攻打蕲县。蕲县攻下之后，就派符离人葛婴率领部队去夺取蕲县以东的地方，攻打铚、酂、苦、柘、谯等地，都攻占下了。在行军时又沿途吸收群众参加起义军，等到到达陈县，起义军已有战车六七百辆，骑兵一千多，步兵几万人。</a:t>
            </a:r>
            <a:endParaRPr lang="zh-CN" altLang="en-US" sz="3200" b="1" dirty="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20488" name="文本框 20487"/>
          <p:cNvSpPr txBox="1"/>
          <p:nvPr/>
        </p:nvSpPr>
        <p:spPr>
          <a:xfrm>
            <a:off x="62230" y="13653"/>
            <a:ext cx="1203960" cy="70675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4000" b="1" dirty="0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  <a:latin typeface="Arial" panose="020B0604020202020204" pitchFamily="34" charset="0"/>
              </a:rPr>
              <a:t>译文</a:t>
            </a:r>
            <a:endParaRPr lang="zh-CN" altLang="en-US" sz="4000" b="1" dirty="0">
              <a:gradFill>
                <a:gsLst>
                  <a:gs pos="0">
                    <a:srgbClr val="7B32B2"/>
                  </a:gs>
                  <a:gs pos="100000">
                    <a:srgbClr val="401A5D"/>
                  </a:gs>
                </a:gsLst>
                <a:lin scaled="0"/>
              </a:gra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798195" y="918210"/>
            <a:ext cx="10044430" cy="39306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</a:pPr>
            <a:r>
              <a:rPr lang="zh-CN" altLang="en-US" sz="3200" b="1" dirty="0">
                <a:latin typeface="楷体" panose="02010609060101010101" charset="-122"/>
                <a:ea typeface="楷体" panose="02010609060101010101" charset="-122"/>
              </a:rPr>
              <a:t>攻陈，陈守令皆不在，独守丞与战谯门中。弗胜，守丞死，乃入据陈。数日，号令召三老、豪杰与皆来会计事。三老、豪杰皆曰：“将军身被坚执锐，伐无道，诛暴秦，复立楚国之社稷，功宜为王。”陈胜乃立为王，号为张楚。当此时，诸郡县苦秦吏者，皆刑其长吏，杀之以应陈涉。</a:t>
            </a:r>
            <a:endParaRPr lang="zh-CN" altLang="en-US" sz="3200" b="1" dirty="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20488" name="文本框 20487"/>
          <p:cNvSpPr txBox="1"/>
          <p:nvPr/>
        </p:nvSpPr>
        <p:spPr>
          <a:xfrm>
            <a:off x="62230" y="13653"/>
            <a:ext cx="1714500" cy="70675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4000" b="1" dirty="0">
                <a:solidFill>
                  <a:srgbClr val="FF0000"/>
                </a:solidFill>
                <a:latin typeface="Arial" panose="020B0604020202020204" pitchFamily="34" charset="0"/>
              </a:rPr>
              <a:t>第三段</a:t>
            </a:r>
            <a:endParaRPr lang="zh-CN" altLang="en-US" sz="40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5233" name="矩形 230401"/>
          <p:cNvSpPr/>
          <p:nvPr/>
        </p:nvSpPr>
        <p:spPr>
          <a:xfrm>
            <a:off x="1080770" y="932180"/>
            <a:ext cx="10030460" cy="452310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zh-CN" altLang="en-US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攻打陈县时，郡守和县令都不在城中，只有守丞的谯门中同起义军作战。守丞战败，被杀死了，起义军就进城占领了陈县。过了几天，陈胜下令召集三老、豪杰一起来集会议事。三老、豪杰都说：“将军亲身披着坚固的铁甲，拿着锐利的武器，讨伐无道的秦王，进攻暴虐的秦朝，重新建立楚国，论功劳应当称王。”陈胜就立为王，宣称要重建楚国。在这时，各郡县受秦朝官吏压迫的人，都惩罚那些当地各郡县的长官，杀死他们来响应陈涉。</a:t>
            </a:r>
            <a:endParaRPr lang="zh-CN" altLang="en-US" sz="3200" b="1" dirty="0">
              <a:solidFill>
                <a:schemeClr val="accent2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69635" name="矩形 69634"/>
          <p:cNvSpPr/>
          <p:nvPr/>
        </p:nvSpPr>
        <p:spPr>
          <a:xfrm>
            <a:off x="1376045" y="5566410"/>
            <a:ext cx="7561263" cy="706755"/>
          </a:xfrm>
          <a:prstGeom prst="rect">
            <a:avLst/>
          </a:prstGeom>
          <a:noFill/>
          <a:ln w="9525">
            <a:noFill/>
          </a:ln>
          <a:effectLst>
            <a:outerShdw dist="35921" dir="2699999" algn="ctr" rotWithShape="0">
              <a:srgbClr val="FFFF00"/>
            </a:outerShdw>
          </a:effectLst>
        </p:spPr>
        <p:txBody>
          <a:bodyPr anchor="t">
            <a:spAutoFit/>
          </a:bodyPr>
          <a:p>
            <a:r>
              <a:rPr lang="zh-CN" altLang="en-US" sz="40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叙述发动起义和取得的伟大胜利。</a:t>
            </a:r>
            <a:endParaRPr lang="zh-CN" altLang="en-US" sz="40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20488" name="文本框 20487"/>
          <p:cNvSpPr txBox="1"/>
          <p:nvPr/>
        </p:nvSpPr>
        <p:spPr>
          <a:xfrm>
            <a:off x="62230" y="13653"/>
            <a:ext cx="1203960" cy="70675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4000" b="1" dirty="0">
                <a:solidFill>
                  <a:srgbClr val="7030A0"/>
                </a:solidFill>
                <a:latin typeface="Arial" panose="020B0604020202020204" pitchFamily="34" charset="0"/>
              </a:rPr>
              <a:t>译文</a:t>
            </a:r>
            <a:endParaRPr lang="zh-CN" altLang="en-US" sz="4000" b="1" dirty="0">
              <a:solidFill>
                <a:srgbClr val="7030A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indefinite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96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96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96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9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5" grpId="0" bldLvl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6737" name="矩形 106497"/>
          <p:cNvSpPr/>
          <p:nvPr/>
        </p:nvSpPr>
        <p:spPr>
          <a:xfrm>
            <a:off x="1524000" y="-2063"/>
            <a:ext cx="2376488" cy="583565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p>
            <a:pPr indent="304800"/>
            <a:r>
              <a:rPr lang="zh-CN" altLang="en-US" sz="3200" b="1" dirty="0">
                <a:latin typeface="楷体_GB2312" pitchFamily="49" charset="-122"/>
                <a:ea typeface="楷体_GB2312" pitchFamily="49" charset="-122"/>
              </a:rPr>
              <a:t>结构图示 </a:t>
            </a:r>
            <a:endParaRPr lang="zh-CN" altLang="en-US" sz="3200" b="1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106499" name="矩形 106498"/>
          <p:cNvSpPr/>
          <p:nvPr/>
        </p:nvSpPr>
        <p:spPr>
          <a:xfrm>
            <a:off x="1219200" y="2428558"/>
            <a:ext cx="1008063" cy="2061210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p>
            <a:pPr indent="304800"/>
            <a:r>
              <a:rPr lang="zh-CN" altLang="en-US" sz="3200" b="1" dirty="0">
                <a:latin typeface="方正水柱简体" pitchFamily="2" charset="-122"/>
                <a:ea typeface="方正水柱简体" pitchFamily="2" charset="-122"/>
              </a:rPr>
              <a:t>陈</a:t>
            </a:r>
            <a:endParaRPr lang="zh-CN" altLang="en-US" sz="3200" b="1" dirty="0">
              <a:latin typeface="方正水柱简体" pitchFamily="2" charset="-122"/>
              <a:ea typeface="方正水柱简体" pitchFamily="2" charset="-122"/>
            </a:endParaRPr>
          </a:p>
          <a:p>
            <a:pPr indent="304800"/>
            <a:r>
              <a:rPr lang="zh-CN" altLang="en-US" sz="3200" b="1" dirty="0">
                <a:latin typeface="方正水柱简体" pitchFamily="2" charset="-122"/>
                <a:ea typeface="方正水柱简体" pitchFamily="2" charset="-122"/>
              </a:rPr>
              <a:t>涉</a:t>
            </a:r>
            <a:endParaRPr lang="zh-CN" altLang="en-US" sz="3200" b="1" dirty="0">
              <a:latin typeface="方正水柱简体" pitchFamily="2" charset="-122"/>
              <a:ea typeface="方正水柱简体" pitchFamily="2" charset="-122"/>
            </a:endParaRPr>
          </a:p>
          <a:p>
            <a:pPr indent="304800"/>
            <a:r>
              <a:rPr lang="zh-CN" altLang="en-US" sz="3200" b="1" dirty="0">
                <a:latin typeface="方正水柱简体" pitchFamily="2" charset="-122"/>
                <a:ea typeface="方正水柱简体" pitchFamily="2" charset="-122"/>
              </a:rPr>
              <a:t>世</a:t>
            </a:r>
            <a:endParaRPr lang="zh-CN" altLang="en-US" sz="3200" b="1" dirty="0">
              <a:latin typeface="方正水柱简体" pitchFamily="2" charset="-122"/>
              <a:ea typeface="方正水柱简体" pitchFamily="2" charset="-122"/>
            </a:endParaRPr>
          </a:p>
          <a:p>
            <a:pPr indent="304800"/>
            <a:r>
              <a:rPr lang="zh-CN" altLang="en-US" sz="3200" b="1" dirty="0">
                <a:latin typeface="方正水柱简体" pitchFamily="2" charset="-122"/>
                <a:ea typeface="方正水柱简体" pitchFamily="2" charset="-122"/>
              </a:rPr>
              <a:t>家 </a:t>
            </a:r>
            <a:endParaRPr lang="zh-CN" altLang="en-US" sz="3200" b="1" dirty="0">
              <a:latin typeface="方正水柱简体" pitchFamily="2" charset="-122"/>
              <a:ea typeface="方正水柱简体" pitchFamily="2" charset="-122"/>
            </a:endParaRPr>
          </a:p>
        </p:txBody>
      </p:sp>
      <p:sp>
        <p:nvSpPr>
          <p:cNvPr id="106500" name="矩形 106499"/>
          <p:cNvSpPr/>
          <p:nvPr/>
        </p:nvSpPr>
        <p:spPr>
          <a:xfrm>
            <a:off x="2370138" y="636111"/>
            <a:ext cx="2879725" cy="583565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p>
            <a:pPr indent="304800"/>
            <a:r>
              <a:rPr lang="zh-CN" altLang="en-US" sz="3200" b="1" dirty="0">
                <a:latin typeface="方正水柱简体" pitchFamily="2" charset="-122"/>
                <a:ea typeface="方正水柱简体" pitchFamily="2" charset="-122"/>
              </a:rPr>
              <a:t>出身与抱负 </a:t>
            </a:r>
            <a:endParaRPr lang="zh-CN" altLang="en-US" sz="3200" b="1" dirty="0">
              <a:latin typeface="方正水柱简体" pitchFamily="2" charset="-122"/>
              <a:ea typeface="方正水柱简体" pitchFamily="2" charset="-122"/>
            </a:endParaRPr>
          </a:p>
        </p:txBody>
      </p:sp>
      <p:sp>
        <p:nvSpPr>
          <p:cNvPr id="106501" name="矩形 106500"/>
          <p:cNvSpPr/>
          <p:nvPr/>
        </p:nvSpPr>
        <p:spPr>
          <a:xfrm>
            <a:off x="5106988" y="358776"/>
            <a:ext cx="1441450" cy="1076325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p>
            <a:pPr indent="304800"/>
            <a:r>
              <a:rPr lang="zh-CN" altLang="en-US" sz="3200" b="1" dirty="0">
                <a:latin typeface="方正水柱简体" pitchFamily="2" charset="-122"/>
                <a:ea typeface="方正水柱简体" pitchFamily="2" charset="-122"/>
              </a:rPr>
              <a:t>佣耕</a:t>
            </a:r>
            <a:endParaRPr lang="zh-CN" altLang="en-US" sz="3200" b="1" dirty="0">
              <a:latin typeface="方正水柱简体" pitchFamily="2" charset="-122"/>
              <a:ea typeface="方正水柱简体" pitchFamily="2" charset="-122"/>
            </a:endParaRPr>
          </a:p>
          <a:p>
            <a:pPr indent="304800"/>
            <a:r>
              <a:rPr lang="zh-CN" altLang="en-US" sz="3200" b="1" dirty="0">
                <a:latin typeface="方正水柱简体" pitchFamily="2" charset="-122"/>
                <a:ea typeface="方正水柱简体" pitchFamily="2" charset="-122"/>
              </a:rPr>
              <a:t>鸿鹄 </a:t>
            </a:r>
            <a:endParaRPr lang="zh-CN" altLang="en-US" sz="3200" b="1" dirty="0">
              <a:latin typeface="方正水柱简体" pitchFamily="2" charset="-122"/>
              <a:ea typeface="方正水柱简体" pitchFamily="2" charset="-122"/>
            </a:endParaRPr>
          </a:p>
        </p:txBody>
      </p:sp>
      <p:sp>
        <p:nvSpPr>
          <p:cNvPr id="106502" name="矩形 106501"/>
          <p:cNvSpPr/>
          <p:nvPr/>
        </p:nvSpPr>
        <p:spPr>
          <a:xfrm>
            <a:off x="2370138" y="2291874"/>
            <a:ext cx="2520950" cy="583565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p>
            <a:pPr indent="304800"/>
            <a:r>
              <a:rPr lang="zh-CN" altLang="en-US" sz="3200" b="1" dirty="0">
                <a:latin typeface="方正水柱简体" pitchFamily="2" charset="-122"/>
                <a:ea typeface="方正水柱简体" pitchFamily="2" charset="-122"/>
              </a:rPr>
              <a:t>原因与谋划 </a:t>
            </a:r>
            <a:endParaRPr lang="zh-CN" altLang="en-US" sz="3200" b="1" dirty="0">
              <a:latin typeface="方正水柱简体" pitchFamily="2" charset="-122"/>
              <a:ea typeface="方正水柱简体" pitchFamily="2" charset="-122"/>
            </a:endParaRPr>
          </a:p>
        </p:txBody>
      </p:sp>
      <p:sp>
        <p:nvSpPr>
          <p:cNvPr id="106503" name="矩形 106502"/>
          <p:cNvSpPr/>
          <p:nvPr/>
        </p:nvSpPr>
        <p:spPr>
          <a:xfrm>
            <a:off x="5106988" y="1715612"/>
            <a:ext cx="1800225" cy="583565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p>
            <a:pPr indent="304800"/>
            <a:r>
              <a:rPr lang="zh-CN" altLang="en-US" sz="3200" b="1" dirty="0">
                <a:latin typeface="方正水柱简体" pitchFamily="2" charset="-122"/>
                <a:ea typeface="方正水柱简体" pitchFamily="2" charset="-122"/>
              </a:rPr>
              <a:t>原因 </a:t>
            </a:r>
            <a:endParaRPr lang="zh-CN" altLang="en-US" sz="3200" b="1" dirty="0">
              <a:latin typeface="方正水柱简体" pitchFamily="2" charset="-122"/>
              <a:ea typeface="方正水柱简体" pitchFamily="2" charset="-122"/>
            </a:endParaRPr>
          </a:p>
        </p:txBody>
      </p:sp>
      <p:sp>
        <p:nvSpPr>
          <p:cNvPr id="106504" name="矩形 106503"/>
          <p:cNvSpPr/>
          <p:nvPr/>
        </p:nvSpPr>
        <p:spPr>
          <a:xfrm>
            <a:off x="6619875" y="1497013"/>
            <a:ext cx="3384550" cy="1076325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p>
            <a:pPr indent="304800"/>
            <a:r>
              <a:rPr lang="zh-CN" altLang="en-US" sz="3200" b="1" dirty="0">
                <a:latin typeface="方正水柱简体" pitchFamily="2" charset="-122"/>
                <a:ea typeface="方正水柱简体" pitchFamily="2" charset="-122"/>
              </a:rPr>
              <a:t>直接：失期</a:t>
            </a:r>
            <a:endParaRPr lang="zh-CN" altLang="en-US" sz="3200" b="1" dirty="0">
              <a:latin typeface="方正水柱简体" pitchFamily="2" charset="-122"/>
              <a:ea typeface="方正水柱简体" pitchFamily="2" charset="-122"/>
            </a:endParaRPr>
          </a:p>
          <a:p>
            <a:pPr indent="304800"/>
            <a:r>
              <a:rPr lang="zh-CN" altLang="en-US" sz="3200" b="1" dirty="0">
                <a:latin typeface="方正水柱简体" pitchFamily="2" charset="-122"/>
                <a:ea typeface="方正水柱简体" pitchFamily="2" charset="-122"/>
              </a:rPr>
              <a:t>根本：苦秦 </a:t>
            </a:r>
            <a:endParaRPr lang="zh-CN" altLang="en-US" sz="3200" b="1" dirty="0">
              <a:latin typeface="方正水柱简体" pitchFamily="2" charset="-122"/>
              <a:ea typeface="方正水柱简体" pitchFamily="2" charset="-122"/>
            </a:endParaRPr>
          </a:p>
        </p:txBody>
      </p:sp>
      <p:sp>
        <p:nvSpPr>
          <p:cNvPr id="106505" name="矩形 106504"/>
          <p:cNvSpPr/>
          <p:nvPr/>
        </p:nvSpPr>
        <p:spPr>
          <a:xfrm>
            <a:off x="5106988" y="2795112"/>
            <a:ext cx="1655762" cy="583565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p>
            <a:pPr indent="304800"/>
            <a:r>
              <a:rPr lang="zh-CN" altLang="en-US" sz="3200" b="1" dirty="0">
                <a:latin typeface="方正水柱简体" pitchFamily="2" charset="-122"/>
                <a:ea typeface="方正水柱简体" pitchFamily="2" charset="-122"/>
              </a:rPr>
              <a:t>谋划 </a:t>
            </a:r>
            <a:endParaRPr lang="zh-CN" altLang="en-US" sz="3200" b="1" dirty="0">
              <a:latin typeface="方正水柱简体" pitchFamily="2" charset="-122"/>
              <a:ea typeface="方正水柱简体" pitchFamily="2" charset="-122"/>
            </a:endParaRPr>
          </a:p>
        </p:txBody>
      </p:sp>
      <p:sp>
        <p:nvSpPr>
          <p:cNvPr id="106506" name="矩形 106505"/>
          <p:cNvSpPr/>
          <p:nvPr/>
        </p:nvSpPr>
        <p:spPr>
          <a:xfrm>
            <a:off x="6619875" y="2423637"/>
            <a:ext cx="2592388" cy="1383665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p>
            <a:pPr indent="304800"/>
            <a:r>
              <a:rPr lang="zh-CN" altLang="en-US" sz="2800" b="1" dirty="0">
                <a:latin typeface="方正水柱简体" pitchFamily="2" charset="-122"/>
                <a:ea typeface="方正水柱简体" pitchFamily="2" charset="-122"/>
              </a:rPr>
              <a:t>卜神问鬼</a:t>
            </a:r>
            <a:endParaRPr lang="zh-CN" altLang="en-US" sz="2800" b="1" dirty="0">
              <a:latin typeface="方正水柱简体" pitchFamily="2" charset="-122"/>
              <a:ea typeface="方正水柱简体" pitchFamily="2" charset="-122"/>
            </a:endParaRPr>
          </a:p>
          <a:p>
            <a:pPr indent="304800"/>
            <a:r>
              <a:rPr lang="zh-CN" altLang="en-US" sz="2800" b="1" dirty="0">
                <a:latin typeface="方正水柱简体" pitchFamily="2" charset="-122"/>
                <a:ea typeface="方正水柱简体" pitchFamily="2" charset="-122"/>
              </a:rPr>
              <a:t>丹书鱼腹</a:t>
            </a:r>
            <a:endParaRPr lang="zh-CN" altLang="en-US" sz="2800" b="1" dirty="0">
              <a:latin typeface="方正水柱简体" pitchFamily="2" charset="-122"/>
              <a:ea typeface="方正水柱简体" pitchFamily="2" charset="-122"/>
            </a:endParaRPr>
          </a:p>
          <a:p>
            <a:pPr indent="304800"/>
            <a:r>
              <a:rPr lang="zh-CN" altLang="en-US" sz="2800" b="1" dirty="0">
                <a:latin typeface="方正水柱简体" pitchFamily="2" charset="-122"/>
                <a:ea typeface="方正水柱简体" pitchFamily="2" charset="-122"/>
              </a:rPr>
              <a:t>篝火狐鸣 </a:t>
            </a:r>
            <a:endParaRPr lang="zh-CN" altLang="en-US" sz="2800" b="1" dirty="0">
              <a:latin typeface="方正水柱简体" pitchFamily="2" charset="-122"/>
              <a:ea typeface="方正水柱简体" pitchFamily="2" charset="-122"/>
            </a:endParaRPr>
          </a:p>
        </p:txBody>
      </p:sp>
      <p:sp>
        <p:nvSpPr>
          <p:cNvPr id="106507" name="矩形 106506"/>
          <p:cNvSpPr/>
          <p:nvPr/>
        </p:nvSpPr>
        <p:spPr>
          <a:xfrm>
            <a:off x="2586038" y="4163537"/>
            <a:ext cx="2592387" cy="583565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p>
            <a:pPr indent="304800"/>
            <a:r>
              <a:rPr lang="zh-CN" altLang="en-US" sz="3200" b="1" dirty="0">
                <a:latin typeface="方正水柱简体" pitchFamily="2" charset="-122"/>
                <a:ea typeface="方正水柱简体" pitchFamily="2" charset="-122"/>
              </a:rPr>
              <a:t>起义经过 </a:t>
            </a:r>
            <a:endParaRPr lang="zh-CN" altLang="en-US" sz="3200" b="1" dirty="0">
              <a:latin typeface="方正水柱简体" pitchFamily="2" charset="-122"/>
              <a:ea typeface="方正水柱简体" pitchFamily="2" charset="-122"/>
            </a:endParaRPr>
          </a:p>
        </p:txBody>
      </p:sp>
      <p:sp>
        <p:nvSpPr>
          <p:cNvPr id="106508" name="矩形 106507"/>
          <p:cNvSpPr/>
          <p:nvPr/>
        </p:nvSpPr>
        <p:spPr>
          <a:xfrm>
            <a:off x="5029200" y="3727768"/>
            <a:ext cx="3960813" cy="1383665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p>
            <a:pPr indent="304800"/>
            <a:r>
              <a:rPr lang="zh-CN" altLang="en-US" sz="2800" b="1" dirty="0">
                <a:latin typeface="方正水柱简体" pitchFamily="2" charset="-122"/>
                <a:ea typeface="方正水柱简体" pitchFamily="2" charset="-122"/>
              </a:rPr>
              <a:t>并杀两尉 </a:t>
            </a:r>
            <a:r>
              <a:rPr lang="zh-CN" altLang="en-US" sz="2400" b="1" dirty="0">
                <a:latin typeface="方正水柱简体" pitchFamily="2" charset="-122"/>
                <a:ea typeface="方正水柱简体" pitchFamily="2" charset="-122"/>
              </a:rPr>
              <a:t>激 起 夺 杀</a:t>
            </a:r>
            <a:endParaRPr lang="zh-CN" altLang="en-US" sz="2400" b="1" dirty="0">
              <a:latin typeface="方正水柱简体" pitchFamily="2" charset="-122"/>
              <a:ea typeface="方正水柱简体" pitchFamily="2" charset="-122"/>
            </a:endParaRPr>
          </a:p>
          <a:p>
            <a:pPr indent="304800"/>
            <a:r>
              <a:rPr lang="zh-CN" altLang="en-US" sz="2800" b="1" dirty="0">
                <a:latin typeface="方正水柱简体" pitchFamily="2" charset="-122"/>
                <a:ea typeface="方正水柱简体" pitchFamily="2" charset="-122"/>
              </a:rPr>
              <a:t>召令徒属</a:t>
            </a:r>
            <a:endParaRPr lang="zh-CN" altLang="en-US" sz="2800" b="1" dirty="0">
              <a:latin typeface="方正水柱简体" pitchFamily="2" charset="-122"/>
              <a:ea typeface="方正水柱简体" pitchFamily="2" charset="-122"/>
            </a:endParaRPr>
          </a:p>
          <a:p>
            <a:pPr indent="304800"/>
            <a:r>
              <a:rPr lang="zh-CN" altLang="en-US" sz="2800" b="1" dirty="0">
                <a:latin typeface="方正水柱简体" pitchFamily="2" charset="-122"/>
                <a:ea typeface="方正水柱简体" pitchFamily="2" charset="-122"/>
              </a:rPr>
              <a:t>为坛而盟 </a:t>
            </a:r>
            <a:endParaRPr lang="zh-CN" altLang="en-US" sz="2800" b="1" dirty="0">
              <a:latin typeface="方正水柱简体" pitchFamily="2" charset="-122"/>
              <a:ea typeface="方正水柱简体" pitchFamily="2" charset="-122"/>
            </a:endParaRPr>
          </a:p>
        </p:txBody>
      </p:sp>
      <p:sp>
        <p:nvSpPr>
          <p:cNvPr id="106509" name="矩形 106508"/>
          <p:cNvSpPr/>
          <p:nvPr/>
        </p:nvSpPr>
        <p:spPr>
          <a:xfrm>
            <a:off x="2443163" y="5604987"/>
            <a:ext cx="3168650" cy="583565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p>
            <a:pPr indent="304800"/>
            <a:r>
              <a:rPr lang="zh-CN" altLang="en-US" sz="3200" b="1" dirty="0">
                <a:latin typeface="方正水柱简体" pitchFamily="2" charset="-122"/>
                <a:ea typeface="方正水柱简体" pitchFamily="2" charset="-122"/>
              </a:rPr>
              <a:t>声势与政权 </a:t>
            </a:r>
            <a:endParaRPr lang="zh-CN" altLang="en-US" sz="3200" b="1" dirty="0">
              <a:latin typeface="方正水柱简体" pitchFamily="2" charset="-122"/>
              <a:ea typeface="方正水柱简体" pitchFamily="2" charset="-122"/>
            </a:endParaRPr>
          </a:p>
        </p:txBody>
      </p:sp>
      <p:sp>
        <p:nvSpPr>
          <p:cNvPr id="106510" name="矩形 106509"/>
          <p:cNvSpPr/>
          <p:nvPr/>
        </p:nvSpPr>
        <p:spPr>
          <a:xfrm>
            <a:off x="5106988" y="5281137"/>
            <a:ext cx="2663825" cy="583565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p>
            <a:pPr indent="304800"/>
            <a:r>
              <a:rPr lang="zh-CN" altLang="en-US" sz="3200" b="1" dirty="0">
                <a:latin typeface="方正水柱简体" pitchFamily="2" charset="-122"/>
                <a:ea typeface="方正水柱简体" pitchFamily="2" charset="-122"/>
              </a:rPr>
              <a:t>攻  收  下 </a:t>
            </a:r>
            <a:endParaRPr lang="zh-CN" altLang="en-US" sz="3200" b="1" dirty="0">
              <a:latin typeface="方正水柱简体" pitchFamily="2" charset="-122"/>
              <a:ea typeface="方正水柱简体" pitchFamily="2" charset="-122"/>
            </a:endParaRPr>
          </a:p>
        </p:txBody>
      </p:sp>
      <p:sp>
        <p:nvSpPr>
          <p:cNvPr id="106511" name="矩形 106510"/>
          <p:cNvSpPr/>
          <p:nvPr/>
        </p:nvSpPr>
        <p:spPr>
          <a:xfrm>
            <a:off x="5106988" y="5960587"/>
            <a:ext cx="3527425" cy="583565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p>
            <a:pPr indent="304800"/>
            <a:r>
              <a:rPr lang="zh-CN" altLang="en-US" sz="3200" b="1" dirty="0">
                <a:latin typeface="方正水柱简体" pitchFamily="2" charset="-122"/>
                <a:ea typeface="方正水柱简体" pitchFamily="2" charset="-122"/>
              </a:rPr>
              <a:t>号为张楚（应） </a:t>
            </a:r>
            <a:endParaRPr lang="zh-CN" altLang="en-US" sz="3200" b="1" dirty="0">
              <a:latin typeface="方正水柱简体" pitchFamily="2" charset="-122"/>
              <a:ea typeface="方正水柱简体" pitchFamily="2" charset="-122"/>
            </a:endParaRPr>
          </a:p>
        </p:txBody>
      </p:sp>
      <p:sp>
        <p:nvSpPr>
          <p:cNvPr id="106512" name="左大括号 106511"/>
          <p:cNvSpPr/>
          <p:nvPr/>
        </p:nvSpPr>
        <p:spPr>
          <a:xfrm>
            <a:off x="2370138" y="998538"/>
            <a:ext cx="288925" cy="4824412"/>
          </a:xfrm>
          <a:prstGeom prst="leftBrace">
            <a:avLst>
              <a:gd name="adj1" fmla="val 138916"/>
              <a:gd name="adj2" fmla="val 50000"/>
            </a:avLst>
          </a:pr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6513" name="左大括号 106512"/>
          <p:cNvSpPr/>
          <p:nvPr/>
        </p:nvSpPr>
        <p:spPr>
          <a:xfrm>
            <a:off x="5035550" y="493713"/>
            <a:ext cx="215900" cy="792162"/>
          </a:xfrm>
          <a:prstGeom prst="leftBrace">
            <a:avLst>
              <a:gd name="adj1" fmla="val 30525"/>
              <a:gd name="adj2" fmla="val 50000"/>
            </a:avLst>
          </a:pr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6514" name="左大括号 106513"/>
          <p:cNvSpPr/>
          <p:nvPr/>
        </p:nvSpPr>
        <p:spPr>
          <a:xfrm>
            <a:off x="6619875" y="1573213"/>
            <a:ext cx="215900" cy="863600"/>
          </a:xfrm>
          <a:prstGeom prst="leftBrace">
            <a:avLst>
              <a:gd name="adj1" fmla="val 33277"/>
              <a:gd name="adj2" fmla="val 50000"/>
            </a:avLst>
          </a:pr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6515" name="左大括号 106514"/>
          <p:cNvSpPr/>
          <p:nvPr/>
        </p:nvSpPr>
        <p:spPr>
          <a:xfrm>
            <a:off x="6629400" y="2590800"/>
            <a:ext cx="228600" cy="1143000"/>
          </a:xfrm>
          <a:prstGeom prst="leftBrace">
            <a:avLst>
              <a:gd name="adj1" fmla="val 41597"/>
              <a:gd name="adj2" fmla="val 50000"/>
            </a:avLst>
          </a:pr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6516" name="左大括号 106515"/>
          <p:cNvSpPr/>
          <p:nvPr/>
        </p:nvSpPr>
        <p:spPr>
          <a:xfrm>
            <a:off x="5035550" y="2149475"/>
            <a:ext cx="215900" cy="863600"/>
          </a:xfrm>
          <a:prstGeom prst="leftBrace">
            <a:avLst>
              <a:gd name="adj1" fmla="val 33277"/>
              <a:gd name="adj2" fmla="val 50000"/>
            </a:avLst>
          </a:pr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6517" name="左大括号 106516"/>
          <p:cNvSpPr/>
          <p:nvPr/>
        </p:nvSpPr>
        <p:spPr>
          <a:xfrm>
            <a:off x="5035550" y="4022725"/>
            <a:ext cx="215900" cy="863600"/>
          </a:xfrm>
          <a:prstGeom prst="leftBrace">
            <a:avLst>
              <a:gd name="adj1" fmla="val 33277"/>
              <a:gd name="adj2" fmla="val 50000"/>
            </a:avLst>
          </a:pr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6518" name="左大括号 106517"/>
          <p:cNvSpPr/>
          <p:nvPr/>
        </p:nvSpPr>
        <p:spPr>
          <a:xfrm>
            <a:off x="5035550" y="5462588"/>
            <a:ext cx="215900" cy="863600"/>
          </a:xfrm>
          <a:prstGeom prst="leftBrace">
            <a:avLst>
              <a:gd name="adj1" fmla="val 33277"/>
              <a:gd name="adj2" fmla="val 50000"/>
            </a:avLst>
          </a:pr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6520" name="文本框 106519"/>
          <p:cNvSpPr txBox="1"/>
          <p:nvPr/>
        </p:nvSpPr>
        <p:spPr>
          <a:xfrm>
            <a:off x="7620000" y="560388"/>
            <a:ext cx="161290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66"/>
                </a:solidFill>
                <a:latin typeface="Arial" panose="020B0604020202020204" pitchFamily="34" charset="0"/>
                <a:ea typeface="华文中宋" pitchFamily="2" charset="-122"/>
              </a:rPr>
              <a:t>非凡抱负</a:t>
            </a:r>
            <a:endParaRPr lang="zh-CN" altLang="en-US" sz="2800" b="1" dirty="0">
              <a:solidFill>
                <a:srgbClr val="FF0066"/>
              </a:solidFill>
              <a:latin typeface="Arial" panose="020B0604020202020204" pitchFamily="34" charset="0"/>
              <a:ea typeface="华文中宋" pitchFamily="2" charset="-122"/>
            </a:endParaRPr>
          </a:p>
        </p:txBody>
      </p:sp>
      <p:sp>
        <p:nvSpPr>
          <p:cNvPr id="106521" name="文本框 106520"/>
          <p:cNvSpPr txBox="1"/>
          <p:nvPr/>
        </p:nvSpPr>
        <p:spPr>
          <a:xfrm>
            <a:off x="9448800" y="1550988"/>
            <a:ext cx="897890" cy="95313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66"/>
                </a:solidFill>
                <a:latin typeface="Arial" panose="020B0604020202020204" pitchFamily="34" charset="0"/>
                <a:ea typeface="华文中宋" pitchFamily="2" charset="-122"/>
              </a:rPr>
              <a:t>洞察</a:t>
            </a:r>
            <a:endParaRPr lang="zh-CN" altLang="en-US" sz="2800" b="1" dirty="0">
              <a:solidFill>
                <a:srgbClr val="FF0066"/>
              </a:solidFill>
              <a:latin typeface="Arial" panose="020B0604020202020204" pitchFamily="34" charset="0"/>
              <a:ea typeface="华文中宋" pitchFamily="2" charset="-122"/>
            </a:endParaRPr>
          </a:p>
          <a:p>
            <a:r>
              <a:rPr lang="zh-CN" altLang="en-US" sz="2800" b="1" dirty="0">
                <a:solidFill>
                  <a:srgbClr val="FF0066"/>
                </a:solidFill>
                <a:latin typeface="Arial" panose="020B0604020202020204" pitchFamily="34" charset="0"/>
                <a:ea typeface="华文中宋" pitchFamily="2" charset="-122"/>
              </a:rPr>
              <a:t>时局</a:t>
            </a:r>
            <a:endParaRPr lang="zh-CN" altLang="en-US" sz="2800" b="1" dirty="0">
              <a:solidFill>
                <a:srgbClr val="FF0066"/>
              </a:solidFill>
              <a:latin typeface="Arial" panose="020B0604020202020204" pitchFamily="34" charset="0"/>
              <a:ea typeface="华文中宋" pitchFamily="2" charset="-122"/>
            </a:endParaRPr>
          </a:p>
        </p:txBody>
      </p:sp>
      <p:sp>
        <p:nvSpPr>
          <p:cNvPr id="106522" name="文本框 106521"/>
          <p:cNvSpPr txBox="1"/>
          <p:nvPr/>
        </p:nvSpPr>
        <p:spPr>
          <a:xfrm>
            <a:off x="9144000" y="2667000"/>
            <a:ext cx="897890" cy="95313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66"/>
                </a:solidFill>
                <a:latin typeface="Arial" panose="020B0604020202020204" pitchFamily="34" charset="0"/>
                <a:ea typeface="华文中宋" pitchFamily="2" charset="-122"/>
              </a:rPr>
              <a:t>周密</a:t>
            </a:r>
            <a:endParaRPr lang="zh-CN" altLang="en-US" sz="2800" b="1" dirty="0">
              <a:solidFill>
                <a:srgbClr val="FF0066"/>
              </a:solidFill>
              <a:latin typeface="Arial" panose="020B0604020202020204" pitchFamily="34" charset="0"/>
              <a:ea typeface="华文中宋" pitchFamily="2" charset="-122"/>
            </a:endParaRPr>
          </a:p>
          <a:p>
            <a:r>
              <a:rPr lang="zh-CN" altLang="en-US" sz="2800" b="1" dirty="0">
                <a:solidFill>
                  <a:srgbClr val="FF0066"/>
                </a:solidFill>
                <a:latin typeface="Arial" panose="020B0604020202020204" pitchFamily="34" charset="0"/>
                <a:ea typeface="华文中宋" pitchFamily="2" charset="-122"/>
              </a:rPr>
              <a:t>谋划</a:t>
            </a:r>
            <a:endParaRPr lang="zh-CN" altLang="en-US" sz="2800" b="1" dirty="0">
              <a:solidFill>
                <a:srgbClr val="FF0066"/>
              </a:solidFill>
              <a:latin typeface="Arial" panose="020B0604020202020204" pitchFamily="34" charset="0"/>
              <a:ea typeface="华文中宋" pitchFamily="2" charset="-122"/>
            </a:endParaRPr>
          </a:p>
        </p:txBody>
      </p:sp>
      <p:sp>
        <p:nvSpPr>
          <p:cNvPr id="106523" name="文本框 106522"/>
          <p:cNvSpPr txBox="1"/>
          <p:nvPr/>
        </p:nvSpPr>
        <p:spPr>
          <a:xfrm>
            <a:off x="9296400" y="4343400"/>
            <a:ext cx="897890" cy="95313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66"/>
                </a:solidFill>
                <a:latin typeface="Arial" panose="020B0604020202020204" pitchFamily="34" charset="0"/>
                <a:ea typeface="华文中宋" pitchFamily="2" charset="-122"/>
              </a:rPr>
              <a:t>勇敢</a:t>
            </a:r>
            <a:endParaRPr lang="zh-CN" altLang="en-US" sz="2800" b="1" dirty="0">
              <a:solidFill>
                <a:srgbClr val="FF0066"/>
              </a:solidFill>
              <a:latin typeface="Arial" panose="020B0604020202020204" pitchFamily="34" charset="0"/>
              <a:ea typeface="华文中宋" pitchFamily="2" charset="-122"/>
            </a:endParaRPr>
          </a:p>
          <a:p>
            <a:r>
              <a:rPr lang="zh-CN" altLang="en-US" sz="2800" b="1" dirty="0">
                <a:solidFill>
                  <a:srgbClr val="FF0066"/>
                </a:solidFill>
                <a:latin typeface="Arial" panose="020B0604020202020204" pitchFamily="34" charset="0"/>
                <a:ea typeface="华文中宋" pitchFamily="2" charset="-122"/>
              </a:rPr>
              <a:t>机智</a:t>
            </a:r>
            <a:endParaRPr lang="zh-CN" altLang="en-US" sz="2800" b="1" dirty="0">
              <a:solidFill>
                <a:srgbClr val="FF0066"/>
              </a:solidFill>
              <a:latin typeface="Arial" panose="020B0604020202020204" pitchFamily="34" charset="0"/>
              <a:ea typeface="华文中宋" pitchFamily="2" charset="-122"/>
            </a:endParaRPr>
          </a:p>
        </p:txBody>
      </p:sp>
      <p:sp>
        <p:nvSpPr>
          <p:cNvPr id="106524" name="直接连接符 106523"/>
          <p:cNvSpPr/>
          <p:nvPr/>
        </p:nvSpPr>
        <p:spPr>
          <a:xfrm>
            <a:off x="6934200" y="838200"/>
            <a:ext cx="533400" cy="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106525" name="直接连接符 106524"/>
          <p:cNvSpPr/>
          <p:nvPr/>
        </p:nvSpPr>
        <p:spPr>
          <a:xfrm>
            <a:off x="8915400" y="2057400"/>
            <a:ext cx="533400" cy="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106526" name="直接连接符 106525"/>
          <p:cNvSpPr/>
          <p:nvPr/>
        </p:nvSpPr>
        <p:spPr>
          <a:xfrm>
            <a:off x="8534400" y="3124200"/>
            <a:ext cx="533400" cy="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106527" name="直接连接符 106526"/>
          <p:cNvSpPr/>
          <p:nvPr/>
        </p:nvSpPr>
        <p:spPr>
          <a:xfrm>
            <a:off x="8610600" y="4800600"/>
            <a:ext cx="533400" cy="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5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50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65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75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8500"/>
                            </p:stCondLst>
                            <p:childTnLst>
                              <p:par>
                                <p:cTn id="5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9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95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06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06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06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06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06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06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065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06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065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065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06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06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065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065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065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06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499" grpId="0"/>
      <p:bldP spid="106500" grpId="0"/>
      <p:bldP spid="106501" grpId="0"/>
      <p:bldP spid="106502" grpId="0"/>
      <p:bldP spid="106503" grpId="0"/>
      <p:bldP spid="106504" grpId="0"/>
      <p:bldP spid="106505" grpId="0"/>
      <p:bldP spid="106506" grpId="0"/>
      <p:bldP spid="106507" grpId="0"/>
      <p:bldP spid="106508" grpId="0"/>
      <p:bldP spid="106509" grpId="0"/>
      <p:bldP spid="106510" grpId="0"/>
      <p:bldP spid="106511" grpId="0"/>
      <p:bldP spid="106520" grpId="0"/>
      <p:bldP spid="106521" grpId="0"/>
      <p:bldP spid="106522" grpId="0"/>
      <p:bldP spid="10652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直接连接符 7"/>
          <p:cNvCxnSpPr/>
          <p:nvPr/>
        </p:nvCxnSpPr>
        <p:spPr>
          <a:xfrm>
            <a:off x="4463415" y="1503680"/>
            <a:ext cx="0" cy="2941955"/>
          </a:xfrm>
          <a:prstGeom prst="line">
            <a:avLst/>
          </a:prstGeom>
          <a:ln w="38100">
            <a:solidFill>
              <a:srgbClr val="534E4B">
                <a:alpha val="69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组合 1"/>
          <p:cNvGrpSpPr/>
          <p:nvPr/>
        </p:nvGrpSpPr>
        <p:grpSpPr>
          <a:xfrm rot="0">
            <a:off x="2233295" y="1618615"/>
            <a:ext cx="1899285" cy="2740025"/>
            <a:chOff x="3205617" y="1598378"/>
            <a:chExt cx="1899361" cy="2740426"/>
          </a:xfrm>
        </p:grpSpPr>
        <p:sp>
          <p:nvSpPr>
            <p:cNvPr id="14" name="_14"/>
            <p:cNvSpPr txBox="1">
              <a:spLocks noChangeArrowheads="1"/>
            </p:cNvSpPr>
            <p:nvPr/>
          </p:nvSpPr>
          <p:spPr bwMode="auto">
            <a:xfrm>
              <a:off x="3205617" y="1598378"/>
              <a:ext cx="1549988" cy="27404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23" tIns="45711" rIns="91423" bIns="45711" numCol="1" anchor="ctr" anchorCtr="0" compatLnSpc="1"/>
            <a:lstStyle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accent2"/>
                  </a:solidFill>
                  <a:latin typeface="+mj-lt"/>
                  <a:ea typeface="+mj-ea"/>
                  <a:cs typeface="+mj-cs"/>
                </a:defRPr>
              </a:lvl1pPr>
              <a:lvl2pPr algn="l" rtl="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2"/>
                  </a:solidFill>
                  <a:latin typeface="Arial" panose="020B0604020202020204" pitchFamily="34" charset="0"/>
                  <a:ea typeface="微软雅黑" panose="020B0503020204020204" charset="-122"/>
                </a:defRPr>
              </a:lvl2pPr>
              <a:lvl3pPr algn="l" rtl="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2"/>
                  </a:solidFill>
                  <a:latin typeface="Arial" panose="020B0604020202020204" pitchFamily="34" charset="0"/>
                  <a:ea typeface="微软雅黑" panose="020B0503020204020204" charset="-122"/>
                </a:defRPr>
              </a:lvl3pPr>
              <a:lvl4pPr algn="l" rtl="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2"/>
                  </a:solidFill>
                  <a:latin typeface="Arial" panose="020B0604020202020204" pitchFamily="34" charset="0"/>
                  <a:ea typeface="微软雅黑" panose="020B0503020204020204" charset="-122"/>
                </a:defRPr>
              </a:lvl4pPr>
              <a:lvl5pPr algn="l" rtl="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2"/>
                  </a:solidFill>
                  <a:latin typeface="Arial" panose="020B0604020202020204" pitchFamily="34" charset="0"/>
                  <a:ea typeface="微软雅黑" panose="020B0503020204020204" charset="-122"/>
                </a:defRPr>
              </a:lvl5pPr>
              <a:lvl6pPr marL="457200" algn="l" rtl="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2"/>
                  </a:solidFill>
                  <a:latin typeface="Arial" panose="020B0604020202020204" pitchFamily="34" charset="0"/>
                  <a:ea typeface="微软雅黑" panose="020B0503020204020204" charset="-122"/>
                </a:defRPr>
              </a:lvl6pPr>
              <a:lvl7pPr marL="914400" algn="l" rtl="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2"/>
                  </a:solidFill>
                  <a:latin typeface="Arial" panose="020B0604020202020204" pitchFamily="34" charset="0"/>
                  <a:ea typeface="微软雅黑" panose="020B0503020204020204" charset="-122"/>
                </a:defRPr>
              </a:lvl7pPr>
              <a:lvl8pPr marL="1371600" algn="l" rtl="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2"/>
                  </a:solidFill>
                  <a:latin typeface="Arial" panose="020B0604020202020204" pitchFamily="34" charset="0"/>
                  <a:ea typeface="微软雅黑" panose="020B0503020204020204" charset="-122"/>
                </a:defRPr>
              </a:lvl8pPr>
              <a:lvl9pPr marL="1828800" algn="l" rtl="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2"/>
                  </a:solidFill>
                  <a:latin typeface="Arial" panose="020B0604020202020204" pitchFamily="34" charset="0"/>
                  <a:ea typeface="微软雅黑" panose="020B0503020204020204" charset="-122"/>
                </a:defRPr>
              </a:lvl9pPr>
            </a:lstStyle>
            <a:p>
              <a:pPr algn="ctr"/>
              <a:r>
                <a:rPr lang="zh-CN" altLang="en-US" sz="4800" b="1" spc="600" dirty="0" smtClean="0">
                  <a:solidFill>
                    <a:srgbClr val="534E4B"/>
                  </a:solidFill>
                  <a:latin typeface="叶根友刀锋黑草" panose="02010601030101010101" pitchFamily="2" charset="-122"/>
                  <a:ea typeface="叶根友刀锋黑草" panose="02010601030101010101" pitchFamily="2" charset="-122"/>
                </a:rPr>
                <a:t>精讲领学</a:t>
              </a:r>
              <a:endParaRPr lang="zh-CN" sz="4800" b="1" spc="600" dirty="0">
                <a:solidFill>
                  <a:srgbClr val="534E4B"/>
                </a:solidFill>
                <a:latin typeface="叶根友刀锋黑草" panose="02010601030101010101" pitchFamily="2" charset="-122"/>
                <a:ea typeface="叶根友刀锋黑草" panose="02010601030101010101" pitchFamily="2" charset="-122"/>
              </a:endParaRPr>
            </a:p>
          </p:txBody>
        </p:sp>
        <p:pic>
          <p:nvPicPr>
            <p:cNvPr id="16" name="图片 15"/>
            <p:cNvPicPr>
              <a:picLocks noChangeAspect="1"/>
            </p:cNvPicPr>
            <p:nvPr/>
          </p:nvPicPr>
          <p:blipFill>
            <a:blip r:embed="rId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57411" y="2575517"/>
              <a:ext cx="747567" cy="813352"/>
            </a:xfrm>
            <a:prstGeom prst="rect">
              <a:avLst/>
            </a:prstGeom>
          </p:spPr>
        </p:pic>
      </p:grpSp>
      <p:sp>
        <p:nvSpPr>
          <p:cNvPr id="17" name="矩形 16"/>
          <p:cNvSpPr/>
          <p:nvPr/>
        </p:nvSpPr>
        <p:spPr>
          <a:xfrm>
            <a:off x="4799330" y="1075055"/>
            <a:ext cx="5509260" cy="3930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1.</a:t>
            </a:r>
            <a:r>
              <a:rPr lang="zh-CN" altLang="en-US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起义的原因</a:t>
            </a:r>
            <a:endParaRPr lang="zh-CN" altLang="en-US" sz="3200" b="1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>
              <a:lnSpc>
                <a:spcPct val="130000"/>
              </a:lnSpc>
            </a:pPr>
            <a:r>
              <a:rPr lang="zh-CN" altLang="en-US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2.</a:t>
            </a:r>
            <a:r>
              <a:rPr lang="zh-CN" altLang="en-US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陈胜认为起义将得到广大人民支持的理由。</a:t>
            </a:r>
            <a:endParaRPr lang="zh-CN" altLang="en-US" sz="3200" b="1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>
              <a:lnSpc>
                <a:spcPct val="130000"/>
              </a:lnSpc>
            </a:pPr>
            <a:r>
              <a:rPr lang="zh-CN" altLang="en-US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3.</a:t>
            </a:r>
            <a:r>
              <a:rPr lang="zh-CN" altLang="en-US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为起义作舆论准备的办法。</a:t>
            </a:r>
            <a:endParaRPr lang="zh-CN" altLang="en-US" sz="3200" b="1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>
              <a:lnSpc>
                <a:spcPct val="130000"/>
              </a:lnSpc>
            </a:pPr>
            <a:r>
              <a:rPr lang="zh-CN" altLang="en-US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4.</a:t>
            </a:r>
            <a:r>
              <a:rPr lang="zh-CN" altLang="en-US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从文中可以看出陈胜是怎样一个人。</a:t>
            </a:r>
            <a:endParaRPr lang="zh-CN" altLang="en-US" sz="3200" b="1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4" name="矩形 5123"/>
          <p:cNvSpPr/>
          <p:nvPr/>
        </p:nvSpPr>
        <p:spPr>
          <a:xfrm>
            <a:off x="1752600" y="1828800"/>
            <a:ext cx="89154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endParaRPr sz="3600" b="1" dirty="0">
              <a:latin typeface="Arial" panose="020B0604020202020204" pitchFamily="34" charset="0"/>
            </a:endParaRPr>
          </a:p>
        </p:txBody>
      </p:sp>
      <p:sp>
        <p:nvSpPr>
          <p:cNvPr id="5126" name="文本框 5125"/>
          <p:cNvSpPr txBox="1"/>
          <p:nvPr/>
        </p:nvSpPr>
        <p:spPr>
          <a:xfrm>
            <a:off x="6858000" y="1524000"/>
            <a:ext cx="35052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endParaRPr sz="2800" b="1" dirty="0">
              <a:solidFill>
                <a:srgbClr val="FF0000"/>
              </a:solidFill>
              <a:latin typeface="宋体" panose="02010600030101010101" pitchFamily="2" charset="-122"/>
            </a:endParaRPr>
          </a:p>
        </p:txBody>
      </p:sp>
      <p:sp>
        <p:nvSpPr>
          <p:cNvPr id="5127" name="文本框 5126"/>
          <p:cNvSpPr txBox="1"/>
          <p:nvPr/>
        </p:nvSpPr>
        <p:spPr>
          <a:xfrm>
            <a:off x="2209800" y="3962400"/>
            <a:ext cx="7924800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endParaRPr sz="3200" b="1" dirty="0">
              <a:latin typeface="Arial" panose="020B0604020202020204" pitchFamily="34" charset="0"/>
            </a:endParaRPr>
          </a:p>
        </p:txBody>
      </p:sp>
      <p:sp>
        <p:nvSpPr>
          <p:cNvPr id="5130" name="文本框 5129"/>
          <p:cNvSpPr txBox="1"/>
          <p:nvPr/>
        </p:nvSpPr>
        <p:spPr>
          <a:xfrm>
            <a:off x="883920" y="601980"/>
            <a:ext cx="10029190" cy="92202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spcBef>
                <a:spcPct val="20000"/>
              </a:spcBef>
            </a:pPr>
            <a:r>
              <a:rPr lang="en-US" altLang="zh-CN" sz="3600" b="1" dirty="0">
                <a:latin typeface="Arial" panose="020B0604020202020204" pitchFamily="34" charset="0"/>
              </a:rPr>
              <a:t>1</a:t>
            </a:r>
            <a:r>
              <a:rPr lang="zh-CN" altLang="en-US" sz="3600" b="1" dirty="0">
                <a:latin typeface="Arial" panose="020B0604020202020204" pitchFamily="34" charset="0"/>
              </a:rPr>
              <a:t>、表现出陈胜具有远大理想非凡抱负的一句是：</a:t>
            </a:r>
            <a:r>
              <a:rPr lang="zh-CN" altLang="en-US" u="sng" dirty="0">
                <a:latin typeface="Arial" panose="020B0604020202020204" pitchFamily="34" charset="0"/>
              </a:rPr>
              <a:t>  </a:t>
            </a:r>
            <a:endParaRPr lang="zh-CN" altLang="en-US" u="sng" dirty="0">
              <a:latin typeface="Arial" panose="020B0604020202020204" pitchFamily="34" charset="0"/>
            </a:endParaRPr>
          </a:p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131" name="文本框 5130"/>
          <p:cNvSpPr txBox="1"/>
          <p:nvPr/>
        </p:nvSpPr>
        <p:spPr>
          <a:xfrm>
            <a:off x="1828800" y="1378585"/>
            <a:ext cx="4314825" cy="64516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3600" b="1" dirty="0">
                <a:solidFill>
                  <a:srgbClr val="FF0000"/>
                </a:solidFill>
                <a:latin typeface="宋体" panose="02010600030101010101" pitchFamily="2" charset="-122"/>
              </a:rPr>
              <a:t>燕雀安知鸿鹄之志哉</a:t>
            </a:r>
            <a:endParaRPr lang="zh-CN" altLang="en-US" sz="3600" b="1" dirty="0">
              <a:solidFill>
                <a:srgbClr val="FF0000"/>
              </a:solidFill>
              <a:latin typeface="宋体" panose="02010600030101010101" pitchFamily="2" charset="-122"/>
            </a:endParaRPr>
          </a:p>
        </p:txBody>
      </p:sp>
      <p:sp>
        <p:nvSpPr>
          <p:cNvPr id="5132" name="文本框 5131"/>
          <p:cNvSpPr txBox="1"/>
          <p:nvPr/>
        </p:nvSpPr>
        <p:spPr>
          <a:xfrm>
            <a:off x="6629400" y="3025775"/>
            <a:ext cx="309880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5133" name="文本框 5132"/>
          <p:cNvSpPr txBox="1"/>
          <p:nvPr/>
        </p:nvSpPr>
        <p:spPr>
          <a:xfrm>
            <a:off x="2362200" y="3565525"/>
            <a:ext cx="309880" cy="4603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endParaRPr sz="2400" b="1" dirty="0">
              <a:latin typeface="Arial" panose="020B0604020202020204" pitchFamily="34" charset="0"/>
            </a:endParaRPr>
          </a:p>
        </p:txBody>
      </p:sp>
      <p:sp>
        <p:nvSpPr>
          <p:cNvPr id="5134" name="文本框 5133"/>
          <p:cNvSpPr txBox="1"/>
          <p:nvPr/>
        </p:nvSpPr>
        <p:spPr>
          <a:xfrm>
            <a:off x="1752600" y="4075113"/>
            <a:ext cx="309880" cy="39878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endParaRPr sz="2000" b="1" dirty="0">
              <a:latin typeface="Arial" panose="020B0604020202020204" pitchFamily="34" charset="0"/>
            </a:endParaRPr>
          </a:p>
        </p:txBody>
      </p:sp>
      <p:sp>
        <p:nvSpPr>
          <p:cNvPr id="5135" name="文本框 5134"/>
          <p:cNvSpPr txBox="1"/>
          <p:nvPr/>
        </p:nvSpPr>
        <p:spPr>
          <a:xfrm>
            <a:off x="1752600" y="4862513"/>
            <a:ext cx="309880" cy="39878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endParaRPr sz="2000" b="1" dirty="0">
              <a:latin typeface="Arial" panose="020B0604020202020204" pitchFamily="34" charset="0"/>
            </a:endParaRPr>
          </a:p>
        </p:txBody>
      </p:sp>
      <p:sp>
        <p:nvSpPr>
          <p:cNvPr id="5136" name="文本框 5135"/>
          <p:cNvSpPr txBox="1"/>
          <p:nvPr/>
        </p:nvSpPr>
        <p:spPr>
          <a:xfrm>
            <a:off x="1828800" y="5649913"/>
            <a:ext cx="309880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1267" name="文本占位符 11266"/>
          <p:cNvSpPr>
            <a:spLocks noGrp="1"/>
          </p:cNvSpPr>
          <p:nvPr/>
        </p:nvSpPr>
        <p:spPr>
          <a:xfrm>
            <a:off x="788670" y="2221230"/>
            <a:ext cx="10972800" cy="174053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–"/>
              <a:defRPr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–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b="1" dirty="0"/>
              <a:t>2</a:t>
            </a:r>
            <a:r>
              <a:rPr lang="zh-CN" altLang="en-US" b="1" dirty="0"/>
              <a:t>、</a:t>
            </a:r>
            <a:r>
              <a:rPr lang="zh-CN" altLang="en-US" b="1" dirty="0"/>
              <a:t>起义的导火线</a:t>
            </a:r>
            <a:r>
              <a:rPr lang="en-US" altLang="zh-CN" b="1"/>
              <a:t>(</a:t>
            </a:r>
            <a:r>
              <a:rPr lang="zh-CN" altLang="en-US" b="1" dirty="0">
                <a:solidFill>
                  <a:srgbClr val="0066FF"/>
                </a:solidFill>
              </a:rPr>
              <a:t>直接</a:t>
            </a:r>
            <a:r>
              <a:rPr lang="zh-CN" altLang="en-US" b="1" dirty="0"/>
              <a:t>原因</a:t>
            </a:r>
            <a:r>
              <a:rPr lang="en-US" altLang="zh-CN" b="1" dirty="0"/>
              <a:t>)</a:t>
            </a:r>
            <a:r>
              <a:rPr lang="zh-CN" altLang="en-US" b="1" dirty="0"/>
              <a:t>：</a:t>
            </a:r>
            <a:endParaRPr lang="zh-CN" altLang="en-US" b="1" dirty="0"/>
          </a:p>
          <a:p>
            <a:pPr marL="0" indent="0">
              <a:buNone/>
            </a:pPr>
            <a:r>
              <a:rPr lang="zh-CN" altLang="en-US" b="1" dirty="0"/>
              <a:t> </a:t>
            </a:r>
            <a:endParaRPr lang="zh-CN" altLang="en-US" b="1" dirty="0"/>
          </a:p>
          <a:p>
            <a:pPr marL="0" indent="0">
              <a:buNone/>
            </a:pPr>
            <a:r>
              <a:rPr lang="zh-CN" altLang="en-US" b="1" dirty="0"/>
              <a:t>    </a:t>
            </a:r>
            <a:endParaRPr lang="zh-CN" altLang="en-US" b="1" dirty="0"/>
          </a:p>
          <a:p>
            <a:endParaRPr lang="zh-CN" altLang="en-US" b="1" dirty="0"/>
          </a:p>
        </p:txBody>
      </p:sp>
      <p:grpSp>
        <p:nvGrpSpPr>
          <p:cNvPr id="3" name="组合 2"/>
          <p:cNvGrpSpPr/>
          <p:nvPr/>
        </p:nvGrpSpPr>
        <p:grpSpPr>
          <a:xfrm>
            <a:off x="1303020" y="3025775"/>
            <a:ext cx="9364980" cy="768571"/>
            <a:chOff x="1915" y="5336"/>
            <a:chExt cx="14748" cy="8702"/>
          </a:xfrm>
        </p:grpSpPr>
        <p:sp>
          <p:nvSpPr>
            <p:cNvPr id="11268" name="文本框 11267"/>
            <p:cNvSpPr txBox="1"/>
            <p:nvPr/>
          </p:nvSpPr>
          <p:spPr>
            <a:xfrm>
              <a:off x="1915" y="5336"/>
              <a:ext cx="14748" cy="730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pPr>
                <a:spcBef>
                  <a:spcPct val="50000"/>
                </a:spcBef>
              </a:pPr>
              <a:r>
                <a:rPr lang="zh-CN" altLang="en-US" sz="3600" b="1" dirty="0">
                  <a:solidFill>
                    <a:srgbClr val="FF0000"/>
                  </a:solidFill>
                  <a:latin typeface="宋体" panose="02010600030101010101" pitchFamily="2" charset="-122"/>
                </a:rPr>
                <a:t>会天大雨，道不通，度已失期，失期，法皆斩</a:t>
              </a:r>
              <a:endParaRPr lang="zh-CN" altLang="en-US" sz="3600" b="1" dirty="0">
                <a:solidFill>
                  <a:srgbClr val="FF0000"/>
                </a:solidFill>
                <a:latin typeface="宋体" panose="02010600030101010101" pitchFamily="2" charset="-122"/>
              </a:endParaRPr>
            </a:p>
          </p:txBody>
        </p:sp>
        <p:sp>
          <p:nvSpPr>
            <p:cNvPr id="11271" name="文本框 11270"/>
            <p:cNvSpPr txBox="1"/>
            <p:nvPr/>
          </p:nvSpPr>
          <p:spPr>
            <a:xfrm>
              <a:off x="2760" y="6733"/>
              <a:ext cx="488" cy="730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endParaRPr lang="en-US" altLang="zh-CN" b="1" dirty="0">
                <a:latin typeface="Arial" panose="020B0604020202020204" pitchFamily="34" charset="0"/>
              </a:endParaRPr>
            </a:p>
            <a:p>
              <a:endParaRPr lang="en-US" altLang="zh-CN" dirty="0">
                <a:latin typeface="Arial" panose="020B0604020202020204" pitchFamily="34" charset="0"/>
              </a:endParaRPr>
            </a:p>
          </p:txBody>
        </p:sp>
      </p:grpSp>
      <p:sp>
        <p:nvSpPr>
          <p:cNvPr id="2" name="文本框 1"/>
          <p:cNvSpPr txBox="1"/>
          <p:nvPr/>
        </p:nvSpPr>
        <p:spPr>
          <a:xfrm>
            <a:off x="1055370" y="3962400"/>
            <a:ext cx="557403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 dirty="0">
                <a:latin typeface="+mn-lt"/>
                <a:ea typeface="+mn-ea"/>
              </a:rPr>
              <a:t>3 起义的根本原因：</a:t>
            </a:r>
            <a:endParaRPr lang="zh-CN" altLang="en-US" sz="3200" b="1" dirty="0">
              <a:latin typeface="+mn-lt"/>
              <a:ea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292225" y="4802505"/>
            <a:ext cx="442277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 dirty="0">
                <a:solidFill>
                  <a:srgbClr val="FF0000"/>
                </a:solidFill>
                <a:latin typeface="+mn-lt"/>
                <a:ea typeface="+mn-ea"/>
              </a:rPr>
              <a:t>天下苦秦久矣</a:t>
            </a:r>
            <a:endParaRPr lang="zh-CN" altLang="en-US" sz="3200" b="1" dirty="0">
              <a:solidFill>
                <a:srgbClr val="FF0000"/>
              </a:solidFill>
              <a:latin typeface="+mn-lt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MOV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/>
      <p:bldP spid="5131" grpId="0"/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3" name="文本占位符 10242"/>
          <p:cNvSpPr>
            <a:spLocks noGrp="1"/>
          </p:cNvSpPr>
          <p:nvPr>
            <p:ph type="body" idx="1"/>
          </p:nvPr>
        </p:nvSpPr>
        <p:spPr>
          <a:xfrm>
            <a:off x="609600" y="697865"/>
            <a:ext cx="10972800" cy="4525963"/>
          </a:xfrm>
        </p:spPr>
        <p:txBody>
          <a:bodyPr/>
          <a:p>
            <a:pPr marL="0" indent="0">
              <a:buNone/>
            </a:pPr>
            <a:r>
              <a:rPr lang="en-US" altLang="zh-CN" b="1" dirty="0"/>
              <a:t>   3</a:t>
            </a:r>
            <a:r>
              <a:rPr lang="zh-CN" altLang="en-US" b="1" dirty="0"/>
              <a:t>、提出了怎样的口号（策略）得出了什么结论？</a:t>
            </a:r>
            <a:endParaRPr lang="zh-CN" altLang="en-US" b="1" dirty="0"/>
          </a:p>
        </p:txBody>
      </p:sp>
      <p:sp>
        <p:nvSpPr>
          <p:cNvPr id="10244" name="矩形 10243"/>
          <p:cNvSpPr/>
          <p:nvPr/>
        </p:nvSpPr>
        <p:spPr>
          <a:xfrm>
            <a:off x="1010285" y="2531110"/>
            <a:ext cx="9895840" cy="8604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3200" b="1" dirty="0">
                <a:latin typeface="Arial" panose="020B0604020202020204" pitchFamily="34" charset="0"/>
              </a:rPr>
              <a:t>4</a:t>
            </a:r>
            <a:r>
              <a:rPr lang="zh-CN" altLang="en-US" sz="3200" b="1" dirty="0">
                <a:latin typeface="Arial" panose="020B0604020202020204" pitchFamily="34" charset="0"/>
              </a:rPr>
              <a:t>、陈胜认为起义将得到广大人民支持的理由是：</a:t>
            </a:r>
            <a:endParaRPr lang="zh-CN" altLang="en-US" sz="3200" b="1" dirty="0">
              <a:latin typeface="Arial" panose="020B0604020202020204" pitchFamily="34" charset="0"/>
            </a:endParaRPr>
          </a:p>
          <a:p>
            <a:endParaRPr lang="zh-CN" altLang="en-US" b="1" dirty="0">
              <a:latin typeface="Arial" panose="020B0604020202020204" pitchFamily="34" charset="0"/>
            </a:endParaRPr>
          </a:p>
        </p:txBody>
      </p:sp>
      <p:sp>
        <p:nvSpPr>
          <p:cNvPr id="10245" name="文本框 10244"/>
          <p:cNvSpPr txBox="1"/>
          <p:nvPr/>
        </p:nvSpPr>
        <p:spPr>
          <a:xfrm>
            <a:off x="1680845" y="1549400"/>
            <a:ext cx="8684895" cy="64516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3600" b="1" dirty="0">
                <a:solidFill>
                  <a:srgbClr val="FF0000"/>
                </a:solidFill>
                <a:latin typeface="宋体" panose="02010600030101010101" pitchFamily="2" charset="-122"/>
              </a:rPr>
              <a:t>诈自称公子扶苏、项燕         宜多应者</a:t>
            </a:r>
            <a:endParaRPr lang="zh-CN" altLang="en-US" sz="3600" b="1" dirty="0">
              <a:solidFill>
                <a:srgbClr val="FF0000"/>
              </a:solidFill>
              <a:latin typeface="宋体" panose="02010600030101010101" pitchFamily="2" charset="-122"/>
            </a:endParaRPr>
          </a:p>
        </p:txBody>
      </p:sp>
      <p:sp>
        <p:nvSpPr>
          <p:cNvPr id="10246" name="文本框 10245"/>
          <p:cNvSpPr txBox="1"/>
          <p:nvPr/>
        </p:nvSpPr>
        <p:spPr>
          <a:xfrm>
            <a:off x="1766570" y="3391535"/>
            <a:ext cx="7662545" cy="16300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3600" b="1" dirty="0">
                <a:solidFill>
                  <a:srgbClr val="FF0000"/>
                </a:solidFill>
                <a:latin typeface="宋体" panose="02010600030101010101" pitchFamily="2" charset="-122"/>
              </a:rPr>
              <a:t>①</a:t>
            </a:r>
            <a:r>
              <a:rPr lang="zh-CN" altLang="en-US" sz="3600" b="1" dirty="0">
                <a:solidFill>
                  <a:srgbClr val="FF0000"/>
                </a:solidFill>
                <a:latin typeface="宋体" panose="02010600030101010101" pitchFamily="2" charset="-122"/>
              </a:rPr>
              <a:t>天下苦秦久矣</a:t>
            </a:r>
            <a:endParaRPr lang="zh-CN" altLang="en-US" sz="3600" b="1" dirty="0">
              <a:solidFill>
                <a:srgbClr val="FF0000"/>
              </a:solidFill>
              <a:latin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rgbClr val="FF0000"/>
                </a:solidFill>
                <a:latin typeface="宋体" panose="02010600030101010101" pitchFamily="2" charset="-122"/>
              </a:rPr>
              <a:t>②</a:t>
            </a:r>
            <a:r>
              <a:rPr lang="zh-CN" altLang="en-US" sz="3600" b="1" dirty="0">
                <a:solidFill>
                  <a:srgbClr val="FF0000"/>
                </a:solidFill>
                <a:latin typeface="宋体" panose="02010600030101010101" pitchFamily="2" charset="-122"/>
              </a:rPr>
              <a:t>百姓闻扶苏贤，楚人怜楚将项燕</a:t>
            </a:r>
            <a:endParaRPr lang="zh-CN" altLang="en-US" sz="2800" b="1" dirty="0">
              <a:solidFill>
                <a:srgbClr val="FF0000"/>
              </a:solidFill>
              <a:latin typeface="宋体" panose="02010600030101010101" pitchFamily="2" charset="-122"/>
            </a:endParaRPr>
          </a:p>
          <a:p>
            <a:endParaRPr lang="zh-CN" altLang="en-US" sz="2800" b="1" dirty="0">
              <a:solidFill>
                <a:srgbClr val="FF0000"/>
              </a:solidFill>
              <a:latin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/>
      <p:bldP spid="1024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8" name="矩形 6147"/>
          <p:cNvSpPr/>
          <p:nvPr/>
        </p:nvSpPr>
        <p:spPr>
          <a:xfrm>
            <a:off x="1472565" y="685800"/>
            <a:ext cx="9195435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4000" b="1" dirty="0">
                <a:latin typeface="Arial" panose="020B0604020202020204" pitchFamily="34" charset="0"/>
              </a:rPr>
              <a:t>5</a:t>
            </a:r>
            <a:r>
              <a:rPr lang="zh-CN" altLang="en-US" sz="4000" b="1" dirty="0">
                <a:latin typeface="Arial" panose="020B0604020202020204" pitchFamily="34" charset="0"/>
              </a:rPr>
              <a:t>、为起义作舆论准备的办法是：</a:t>
            </a:r>
            <a:endParaRPr lang="zh-CN" altLang="en-US" sz="4000" b="1" dirty="0">
              <a:latin typeface="Arial" panose="020B0604020202020204" pitchFamily="34" charset="0"/>
            </a:endParaRPr>
          </a:p>
        </p:txBody>
      </p:sp>
      <p:sp>
        <p:nvSpPr>
          <p:cNvPr id="6149" name="文本框 6148"/>
          <p:cNvSpPr txBox="1"/>
          <p:nvPr/>
        </p:nvSpPr>
        <p:spPr>
          <a:xfrm>
            <a:off x="1340485" y="1581785"/>
            <a:ext cx="8726805" cy="11988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spcBef>
                <a:spcPct val="50000"/>
              </a:spcBef>
            </a:pPr>
            <a:r>
              <a:rPr lang="en-US" altLang="zh-CN" sz="3600" b="1" dirty="0">
                <a:solidFill>
                  <a:schemeClr val="tx1"/>
                </a:solidFill>
                <a:latin typeface="宋体" panose="02010600030101010101" pitchFamily="2" charset="-122"/>
                <a:sym typeface="+mn-ea"/>
              </a:rPr>
              <a:t>①</a:t>
            </a:r>
            <a:r>
              <a:rPr lang="zh-CN" altLang="en-US" sz="3600" b="1" dirty="0">
                <a:solidFill>
                  <a:schemeClr val="tx1"/>
                </a:solidFill>
                <a:latin typeface="宋体" panose="02010600030101010101" pitchFamily="2" charset="-122"/>
              </a:rPr>
              <a:t>将写有“陈胜王”的布条置鱼腹中，戍卒买鱼烹食，得鱼腹中书</a:t>
            </a:r>
            <a:r>
              <a:rPr lang="en-US" altLang="zh-CN" sz="3600" b="1" dirty="0">
                <a:solidFill>
                  <a:srgbClr val="FF0000"/>
                </a:solidFill>
                <a:latin typeface="宋体" panose="02010600030101010101" pitchFamily="2" charset="-122"/>
              </a:rPr>
              <a:t>(</a:t>
            </a:r>
            <a:r>
              <a:rPr lang="zh-CN" altLang="en-US" sz="3600" b="1" dirty="0">
                <a:solidFill>
                  <a:srgbClr val="FF0000"/>
                </a:solidFill>
                <a:latin typeface="宋体" panose="02010600030101010101" pitchFamily="2" charset="-122"/>
              </a:rPr>
              <a:t>置书鱼腹</a:t>
            </a:r>
            <a:r>
              <a:rPr lang="en-US" altLang="zh-CN" sz="3600" b="1">
                <a:solidFill>
                  <a:srgbClr val="FF0000"/>
                </a:solidFill>
                <a:latin typeface="宋体" panose="02010600030101010101" pitchFamily="2" charset="-122"/>
              </a:rPr>
              <a:t>)</a:t>
            </a:r>
            <a:endParaRPr lang="en-US" altLang="zh-CN" sz="3600" b="1">
              <a:solidFill>
                <a:srgbClr val="FF0000"/>
              </a:solidFill>
              <a:latin typeface="宋体" panose="02010600030101010101" pitchFamily="2" charset="-122"/>
            </a:endParaRPr>
          </a:p>
        </p:txBody>
      </p:sp>
      <p:sp>
        <p:nvSpPr>
          <p:cNvPr id="6150" name="文本框 6149"/>
          <p:cNvSpPr txBox="1"/>
          <p:nvPr/>
        </p:nvSpPr>
        <p:spPr>
          <a:xfrm>
            <a:off x="1280795" y="3030855"/>
            <a:ext cx="9090660" cy="11988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spcBef>
                <a:spcPct val="50000"/>
              </a:spcBef>
            </a:pPr>
            <a:r>
              <a:rPr lang="en-US" altLang="zh-CN" sz="3600" b="1" dirty="0">
                <a:solidFill>
                  <a:schemeClr val="tx1"/>
                </a:solidFill>
                <a:latin typeface="宋体" panose="02010600030101010101" pitchFamily="2" charset="-122"/>
                <a:sym typeface="+mn-ea"/>
              </a:rPr>
              <a:t>②</a:t>
            </a:r>
            <a:r>
              <a:rPr lang="zh-CN" altLang="en-US" sz="3600" b="1" dirty="0">
                <a:solidFill>
                  <a:schemeClr val="tx1"/>
                </a:solidFill>
                <a:latin typeface="宋体" panose="02010600030101010101" pitchFamily="2" charset="-122"/>
              </a:rPr>
              <a:t>吴广在驻地旁的丛词中，狐呜呼曰：“大楚兴，陈胜王。”</a:t>
            </a:r>
            <a:r>
              <a:rPr lang="en-US" altLang="zh-CN" sz="3600" b="1" dirty="0">
                <a:solidFill>
                  <a:srgbClr val="FF0000"/>
                </a:solidFill>
                <a:latin typeface="宋体" panose="02010600030101010101" pitchFamily="2" charset="-122"/>
              </a:rPr>
              <a:t>(</a:t>
            </a:r>
            <a:r>
              <a:rPr lang="zh-CN" altLang="en-US" sz="3600" b="1" dirty="0">
                <a:solidFill>
                  <a:srgbClr val="FF0000"/>
                </a:solidFill>
                <a:latin typeface="宋体" panose="02010600030101010101" pitchFamily="2" charset="-122"/>
              </a:rPr>
              <a:t>篝火狐鸣</a:t>
            </a:r>
            <a:r>
              <a:rPr lang="en-US" altLang="zh-CN" sz="3600" b="1">
                <a:solidFill>
                  <a:srgbClr val="FF0000"/>
                </a:solidFill>
                <a:latin typeface="宋体" panose="02010600030101010101" pitchFamily="2" charset="-122"/>
              </a:rPr>
              <a:t>)</a:t>
            </a:r>
            <a:endParaRPr lang="en-US" altLang="zh-CN" sz="3600" b="1">
              <a:solidFill>
                <a:srgbClr val="FF0000"/>
              </a:solidFill>
              <a:latin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MOV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2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MOV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/>
      <p:bldP spid="615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01" name="标题 100353"/>
          <p:cNvSpPr>
            <a:spLocks noGrp="1"/>
          </p:cNvSpPr>
          <p:nvPr>
            <p:ph type="title"/>
          </p:nvPr>
        </p:nvSpPr>
        <p:spPr>
          <a:xfrm>
            <a:off x="1320800" y="189230"/>
            <a:ext cx="8890000" cy="2359025"/>
          </a:xfrm>
        </p:spPr>
        <p:txBody>
          <a:bodyPr wrap="square" lIns="91440" tIns="45720" rIns="91440" bIns="45720" anchor="ctr" anchorCtr="1"/>
          <a:p>
            <a:pPr algn="l">
              <a:spcBef>
                <a:spcPct val="50000"/>
              </a:spcBef>
            </a:pPr>
            <a:r>
              <a:rPr lang="en-US" altLang="zh-CN" sz="4000" b="1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“</a:t>
            </a:r>
            <a:r>
              <a:rPr lang="zh-CN" altLang="en-US" sz="4000" b="1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且壮士不死即已，死即举大名耳，王侯将相宁有种乎！”这句话的思想含义是什么？</a:t>
            </a:r>
            <a:endParaRPr lang="zh-CN" altLang="en-US" sz="4000" b="1" dirty="0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100355" name="内容占位符 100354"/>
          <p:cNvSpPr>
            <a:spLocks noGrp="1"/>
          </p:cNvSpPr>
          <p:nvPr>
            <p:ph idx="1"/>
          </p:nvPr>
        </p:nvSpPr>
        <p:spPr>
          <a:xfrm>
            <a:off x="1502410" y="2619375"/>
            <a:ext cx="8642350" cy="3030855"/>
          </a:xfrm>
        </p:spPr>
        <p:txBody>
          <a:bodyPr wrap="square" lIns="91440" tIns="45720" rIns="91440" bIns="45720" anchor="t"/>
          <a:p>
            <a:pPr>
              <a:lnSpc>
                <a:spcPct val="115000"/>
              </a:lnSpc>
              <a:spcBef>
                <a:spcPct val="50000"/>
              </a:spcBef>
              <a:buClr>
                <a:schemeClr val="bg1"/>
              </a:buClr>
              <a:buNone/>
            </a:pPr>
            <a:r>
              <a:rPr lang="en-US" altLang="zh-CN" sz="4400" b="1" dirty="0">
                <a:solidFill>
                  <a:srgbClr val="FFFF00"/>
                </a:solidFill>
              </a:rPr>
              <a:t>   </a:t>
            </a:r>
            <a:r>
              <a:rPr lang="zh-CN" altLang="en-US" sz="36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这句话表达了陈胜等人敢做敢为，要做天下主人的英雄气概，对封建等级制度进行否定。这种思想在当时是难能可贵的。</a:t>
            </a:r>
            <a:endParaRPr lang="zh-CN" altLang="en-US" sz="3600" b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charRg st="0" end="6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00355">
                                            <p:txEl>
                                              <p:charRg st="0" end="6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5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Rectangle 3"/>
          <p:cNvSpPr>
            <a:spLocks noGrp="1"/>
          </p:cNvSpPr>
          <p:nvPr>
            <p:ph idx="1"/>
          </p:nvPr>
        </p:nvSpPr>
        <p:spPr>
          <a:xfrm>
            <a:off x="893445" y="1839595"/>
            <a:ext cx="9195435" cy="1778635"/>
          </a:xfrm>
        </p:spPr>
        <p:txBody>
          <a:bodyPr wrap="square" lIns="91440" tIns="45720" rIns="91440" bIns="45720" anchor="t"/>
          <a:p>
            <a:pPr eaLnBrk="1" hangingPunct="1">
              <a:buNone/>
            </a:pPr>
            <a:r>
              <a:rPr lang="zh-CN" altLang="en-US" sz="3600" b="1" dirty="0"/>
              <a:t>请以</a:t>
            </a:r>
            <a:r>
              <a:rPr lang="zh-CN" altLang="en-US" sz="3600" b="1" dirty="0">
                <a:solidFill>
                  <a:srgbClr val="FF0000"/>
                </a:solidFill>
              </a:rPr>
              <a:t>“陈涉是一个</a:t>
            </a:r>
            <a:r>
              <a:rPr lang="en-US" altLang="zh-CN" sz="3600" b="1" dirty="0">
                <a:solidFill>
                  <a:srgbClr val="FF0000"/>
                </a:solidFill>
              </a:rPr>
              <a:t>——————</a:t>
            </a:r>
            <a:r>
              <a:rPr lang="zh-CN" altLang="en-US" sz="3600" b="1" dirty="0">
                <a:solidFill>
                  <a:srgbClr val="FF0000"/>
                </a:solidFill>
              </a:rPr>
              <a:t>的人”</a:t>
            </a:r>
            <a:r>
              <a:rPr lang="zh-CN" altLang="en-US" sz="3600" b="1" dirty="0"/>
              <a:t>为句子，联系课文内容阐述见解，有理有据。 </a:t>
            </a:r>
            <a:endParaRPr lang="zh-CN" altLang="en-US" sz="3600" b="1" dirty="0"/>
          </a:p>
          <a:p>
            <a:pPr eaLnBrk="1" hangingPunct="1"/>
            <a:endParaRPr lang="en-US" altLang="zh-CN" sz="3600" dirty="0"/>
          </a:p>
        </p:txBody>
      </p:sp>
    </p:spTree>
  </p:cSld>
  <p:clrMapOvr>
    <a:masterClrMapping/>
  </p:clrMapOvr>
  <p:transition>
    <p:sndAc>
      <p:stSnd>
        <p:snd r:embed="rId1" name="camera.wav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10" name="文本框 17409"/>
          <p:cNvSpPr txBox="1"/>
          <p:nvPr/>
        </p:nvSpPr>
        <p:spPr>
          <a:xfrm>
            <a:off x="616585" y="304800"/>
            <a:ext cx="10723880" cy="55391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ctr">
              <a:spcBef>
                <a:spcPct val="50000"/>
              </a:spcBef>
            </a:pPr>
            <a:r>
              <a:rPr lang="zh-CN" altLang="en-US" sz="4400" b="1" dirty="0">
                <a:solidFill>
                  <a:srgbClr val="FF33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关于作者</a:t>
            </a:r>
            <a:endParaRPr lang="zh-CN" altLang="en-US" sz="4400" b="1" dirty="0">
              <a:solidFill>
                <a:srgbClr val="FF330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3600" b="1" dirty="0">
                <a:solidFill>
                  <a:schemeClr val="hlink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 </a:t>
            </a:r>
            <a:r>
              <a:rPr lang="zh-CN" altLang="en-US" sz="3200" b="1" dirty="0">
                <a:solidFill>
                  <a:srgbClr val="FF33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司马迁</a:t>
            </a:r>
            <a:r>
              <a:rPr lang="en-US" altLang="zh-CN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(</a:t>
            </a:r>
            <a:r>
              <a:rPr lang="zh-CN" altLang="en-US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公元前</a:t>
            </a:r>
            <a:r>
              <a:rPr lang="en-US" altLang="zh-CN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145—</a:t>
            </a:r>
            <a:r>
              <a:rPr lang="zh-CN" altLang="en-US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约公元前</a:t>
            </a:r>
            <a:r>
              <a:rPr lang="en-US" altLang="zh-CN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87) </a:t>
            </a:r>
            <a:r>
              <a:rPr lang="zh-CN" altLang="en-US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，</a:t>
            </a:r>
            <a:r>
              <a:rPr lang="zh-CN" altLang="en-US" sz="3200" b="1" dirty="0">
                <a:solidFill>
                  <a:srgbClr val="FF33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字子长</a:t>
            </a:r>
            <a:r>
              <a:rPr lang="en-US" altLang="zh-CN" sz="3200" b="1">
                <a:solidFill>
                  <a:schemeClr val="hlink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lang="zh-CN" altLang="en-US" sz="3200" b="1" u="sng" dirty="0">
                <a:solidFill>
                  <a:srgbClr val="FF33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西汉</a:t>
            </a:r>
            <a:r>
              <a:rPr lang="zh-CN" altLang="en-US" sz="3200" b="1" dirty="0">
                <a:solidFill>
                  <a:srgbClr val="FF33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史学家、文学家</a:t>
            </a:r>
            <a:r>
              <a:rPr lang="zh-CN" altLang="en-US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夏阳</a:t>
            </a:r>
            <a:r>
              <a:rPr lang="en-US" altLang="zh-CN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(</a:t>
            </a:r>
            <a:r>
              <a:rPr lang="zh-CN" altLang="en-US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今陕西韩城县</a:t>
            </a:r>
            <a:r>
              <a:rPr lang="en-US" altLang="zh-CN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)</a:t>
            </a:r>
            <a:r>
              <a:rPr lang="zh-CN" altLang="en-US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人。 </a:t>
            </a:r>
            <a:r>
              <a:rPr lang="en-US" altLang="zh-CN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10</a:t>
            </a:r>
            <a:r>
              <a:rPr lang="zh-CN" altLang="en-US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岁“诵古文”， </a:t>
            </a:r>
            <a:r>
              <a:rPr lang="en-US" altLang="zh-CN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20</a:t>
            </a:r>
            <a:r>
              <a:rPr lang="zh-CN" altLang="en-US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岁开始游历，游踪遍及南北，到处考察风俗，采集传说。归来后，初仕郎中，曾出使西南各地。汉武帝元封八年（公元前</a:t>
            </a:r>
            <a:r>
              <a:rPr lang="en-US" altLang="zh-CN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108</a:t>
            </a:r>
            <a:r>
              <a:rPr lang="zh-CN" altLang="en-US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年）继承他父亲司马谈的官职，任太史令，掌管起草文书、编写史料、兼管国家典籍、天文历法等。他博览皇帝珍藏的大量图书、档案和文献。后替投降匈奴的李陵辩解，被捕入狱，受腐刑。出狱后，任中书令，掌管皇家机要文件。他发愤著书，公元前</a:t>
            </a:r>
            <a:r>
              <a:rPr lang="en-US" altLang="zh-CN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91</a:t>
            </a:r>
            <a:r>
              <a:rPr lang="zh-CN" altLang="en-US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年完成</a:t>
            </a:r>
            <a:r>
              <a:rPr lang="en-US" altLang="zh-CN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《</a:t>
            </a:r>
            <a:r>
              <a:rPr lang="zh-CN" altLang="en-US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史记</a:t>
            </a:r>
            <a:r>
              <a:rPr lang="en-US" altLang="zh-CN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》</a:t>
            </a:r>
            <a:r>
              <a:rPr lang="zh-CN" altLang="en-US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。</a:t>
            </a:r>
            <a:endParaRPr lang="zh-CN" altLang="en-US" sz="3200" b="1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  <p:transition spd="med">
    <p:pull dir="lu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1" name="Text Box 2"/>
          <p:cNvSpPr txBox="1"/>
          <p:nvPr/>
        </p:nvSpPr>
        <p:spPr>
          <a:xfrm>
            <a:off x="1992630" y="609600"/>
            <a:ext cx="8675370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   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议：从文中可以看出陈胜是怎样一个人。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618499" name="Text Box 3"/>
          <p:cNvSpPr txBox="1"/>
          <p:nvPr/>
        </p:nvSpPr>
        <p:spPr>
          <a:xfrm>
            <a:off x="1752600" y="1143000"/>
            <a:ext cx="8382000" cy="138366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、起义前：辍耕、怅恨久之、太息、燕雀安知鸿鹄之志等动作、语言和心理描写，生动地刻画了陈胜</a:t>
            </a:r>
            <a:r>
              <a:rPr lang="zh-CN" altLang="en-US" sz="2800" b="1" dirty="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少有大志，具有反抗精神。</a:t>
            </a:r>
            <a:endParaRPr lang="zh-CN" altLang="en-US" sz="2800" b="1" dirty="0">
              <a:solidFill>
                <a:srgbClr val="FF0066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618500" name="Text Box 4"/>
          <p:cNvSpPr txBox="1"/>
          <p:nvPr/>
        </p:nvSpPr>
        <p:spPr>
          <a:xfrm>
            <a:off x="1828800" y="2895600"/>
            <a:ext cx="8534400" cy="181483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、谋划起义时：通过描写陈胜对形势的军事指挥和通过描写陈胜对形势的分析，鼓动士兵起义的语言以及采取威众的策略，表明了陈胜</a:t>
            </a:r>
            <a:r>
              <a:rPr lang="zh-CN" altLang="en-US" sz="2800" b="1" dirty="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善于谋划，具有敏锐的洞察力，卓越领导组织能力。</a:t>
            </a:r>
            <a:endParaRPr lang="zh-CN" altLang="en-US" sz="2800" b="1" dirty="0">
              <a:solidFill>
                <a:srgbClr val="FF0066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618501" name="Text Box 5"/>
          <p:cNvSpPr txBox="1"/>
          <p:nvPr/>
        </p:nvSpPr>
        <p:spPr>
          <a:xfrm>
            <a:off x="1752600" y="4876800"/>
            <a:ext cx="8305800" cy="181483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3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、发动起义时：通过描写陈胜富有鼓动性和号召力的宣传语言，叙述陈胜正确的军事策略以及对起义军初期发展壮大的事实，显示了陈胜</a:t>
            </a:r>
            <a:r>
              <a:rPr lang="zh-CN" altLang="en-US" sz="2800" b="1" dirty="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大无畏的斗争精神和杰出的军事能力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。</a:t>
            </a:r>
            <a:endParaRPr lang="zh-CN" altLang="en-US" sz="28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>
    <p:sndAc>
      <p:stSnd>
        <p:snd r:embed="rId1" name="camera.wav"/>
      </p:stSnd>
    </p:sndAc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9522" name="Text Box 2"/>
          <p:cNvSpPr txBox="1"/>
          <p:nvPr/>
        </p:nvSpPr>
        <p:spPr>
          <a:xfrm>
            <a:off x="991870" y="1690370"/>
            <a:ext cx="8593455" cy="292290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归纳：</a:t>
            </a:r>
            <a:endParaRPr lang="zh-CN" altLang="en-US" sz="44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    </a:t>
            </a: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陈胜是一个少有大志，富有反抗精神，具有卓越的军事指挥和领导才能的农民起义领袖。</a:t>
            </a:r>
            <a:endParaRPr lang="zh-CN" altLang="en-US" sz="4000" b="1" dirty="0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>
    <p:sndAc>
      <p:stSnd>
        <p:snd r:embed="rId1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522">
                                            <p:txEl>
                                              <p:charRg st="4" end="5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9522">
                                            <p:txEl>
                                              <p:charRg st="4" end="5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组合 11"/>
          <p:cNvGrpSpPr/>
          <p:nvPr/>
        </p:nvGrpSpPr>
        <p:grpSpPr>
          <a:xfrm>
            <a:off x="3690748" y="1372253"/>
            <a:ext cx="1577715" cy="2743532"/>
            <a:chOff x="3526971" y="1596571"/>
            <a:chExt cx="1578007" cy="2744040"/>
          </a:xfrm>
        </p:grpSpPr>
        <p:sp>
          <p:nvSpPr>
            <p:cNvPr id="13" name="_14"/>
            <p:cNvSpPr txBox="1">
              <a:spLocks noChangeArrowheads="1"/>
            </p:cNvSpPr>
            <p:nvPr/>
          </p:nvSpPr>
          <p:spPr bwMode="auto">
            <a:xfrm>
              <a:off x="3526971" y="1596571"/>
              <a:ext cx="907280" cy="27440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23" tIns="45711" rIns="91423" bIns="45711" numCol="1" anchor="ctr" anchorCtr="0" compatLnSpc="1"/>
            <a:lstStyle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accent2"/>
                  </a:solidFill>
                  <a:latin typeface="+mj-lt"/>
                  <a:ea typeface="+mj-ea"/>
                  <a:cs typeface="+mj-cs"/>
                </a:defRPr>
              </a:lvl1pPr>
              <a:lvl2pPr algn="l" rtl="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2"/>
                  </a:solidFill>
                  <a:latin typeface="Arial" panose="020B0604020202020204" pitchFamily="34" charset="0"/>
                  <a:ea typeface="微软雅黑" panose="020B0503020204020204" charset="-122"/>
                </a:defRPr>
              </a:lvl2pPr>
              <a:lvl3pPr algn="l" rtl="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2"/>
                  </a:solidFill>
                  <a:latin typeface="Arial" panose="020B0604020202020204" pitchFamily="34" charset="0"/>
                  <a:ea typeface="微软雅黑" panose="020B0503020204020204" charset="-122"/>
                </a:defRPr>
              </a:lvl3pPr>
              <a:lvl4pPr algn="l" rtl="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2"/>
                  </a:solidFill>
                  <a:latin typeface="Arial" panose="020B0604020202020204" pitchFamily="34" charset="0"/>
                  <a:ea typeface="微软雅黑" panose="020B0503020204020204" charset="-122"/>
                </a:defRPr>
              </a:lvl4pPr>
              <a:lvl5pPr algn="l" rtl="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2"/>
                  </a:solidFill>
                  <a:latin typeface="Arial" panose="020B0604020202020204" pitchFamily="34" charset="0"/>
                  <a:ea typeface="微软雅黑" panose="020B0503020204020204" charset="-122"/>
                </a:defRPr>
              </a:lvl5pPr>
              <a:lvl6pPr marL="457200" algn="l" rtl="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2"/>
                  </a:solidFill>
                  <a:latin typeface="Arial" panose="020B0604020202020204" pitchFamily="34" charset="0"/>
                  <a:ea typeface="微软雅黑" panose="020B0503020204020204" charset="-122"/>
                </a:defRPr>
              </a:lvl6pPr>
              <a:lvl7pPr marL="914400" algn="l" rtl="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2"/>
                  </a:solidFill>
                  <a:latin typeface="Arial" panose="020B0604020202020204" pitchFamily="34" charset="0"/>
                  <a:ea typeface="微软雅黑" panose="020B0503020204020204" charset="-122"/>
                </a:defRPr>
              </a:lvl7pPr>
              <a:lvl8pPr marL="1371600" algn="l" rtl="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2"/>
                  </a:solidFill>
                  <a:latin typeface="Arial" panose="020B0604020202020204" pitchFamily="34" charset="0"/>
                  <a:ea typeface="微软雅黑" panose="020B0503020204020204" charset="-122"/>
                </a:defRPr>
              </a:lvl8pPr>
              <a:lvl9pPr marL="1828800" algn="l" rtl="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2"/>
                  </a:solidFill>
                  <a:latin typeface="Arial" panose="020B0604020202020204" pitchFamily="34" charset="0"/>
                  <a:ea typeface="微软雅黑" panose="020B0503020204020204" charset="-122"/>
                </a:defRPr>
              </a:lvl9pPr>
            </a:lstStyle>
            <a:p>
              <a:pPr algn="ctr"/>
              <a:r>
                <a:rPr lang="zh-CN" altLang="en-US" sz="4800" spc="600" dirty="0" smtClean="0">
                  <a:solidFill>
                    <a:srgbClr val="534E4B"/>
                  </a:solidFill>
                  <a:latin typeface="叶根友刀锋黑草" panose="02010601030101010101" pitchFamily="2" charset="-122"/>
                  <a:ea typeface="叶根友刀锋黑草" panose="02010601030101010101" pitchFamily="2" charset="-122"/>
                </a:rPr>
                <a:t>反馈固学</a:t>
              </a:r>
              <a:endParaRPr lang="zh-CN" sz="4800" spc="600" dirty="0">
                <a:solidFill>
                  <a:srgbClr val="534E4B"/>
                </a:solidFill>
                <a:latin typeface="叶根友刀锋黑草" panose="02010601030101010101" pitchFamily="2" charset="-122"/>
                <a:ea typeface="叶根友刀锋黑草" panose="02010601030101010101" pitchFamily="2" charset="-122"/>
              </a:endParaRPr>
            </a:p>
          </p:txBody>
        </p:sp>
        <p:pic>
          <p:nvPicPr>
            <p:cNvPr id="14" name="图片 13"/>
            <p:cNvPicPr>
              <a:picLocks noChangeAspect="1"/>
            </p:cNvPicPr>
            <p:nvPr/>
          </p:nvPicPr>
          <p:blipFill>
            <a:blip r:embed="rId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57411" y="2575517"/>
              <a:ext cx="747567" cy="813352"/>
            </a:xfrm>
            <a:prstGeom prst="rect">
              <a:avLst/>
            </a:prstGeom>
          </p:spPr>
        </p:pic>
      </p:grpSp>
      <p:cxnSp>
        <p:nvCxnSpPr>
          <p:cNvPr id="19" name="直接连接符 27"/>
          <p:cNvCxnSpPr>
            <a:cxnSpLocks noChangeShapeType="1"/>
          </p:cNvCxnSpPr>
          <p:nvPr/>
        </p:nvCxnSpPr>
        <p:spPr bwMode="auto">
          <a:xfrm>
            <a:off x="5374760" y="2175003"/>
            <a:ext cx="0" cy="1160802"/>
          </a:xfrm>
          <a:prstGeom prst="line">
            <a:avLst/>
          </a:prstGeom>
          <a:noFill/>
          <a:ln w="19050">
            <a:solidFill>
              <a:srgbClr val="534E4B">
                <a:alpha val="67842"/>
              </a:srgbClr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TextBox 7"/>
          <p:cNvSpPr txBox="1"/>
          <p:nvPr/>
        </p:nvSpPr>
        <p:spPr>
          <a:xfrm>
            <a:off x="5812145" y="2358202"/>
            <a:ext cx="2503454" cy="1322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字词积累</a:t>
            </a:r>
            <a:endParaRPr lang="zh-CN" altLang="en-US" sz="4000" b="1" dirty="0" smtClean="0">
              <a:solidFill>
                <a:srgbClr val="C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4000" b="1" dirty="0" smtClean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背诵字词</a:t>
            </a:r>
            <a:endParaRPr lang="zh-CN" altLang="en-US" sz="4000" b="1" dirty="0" smtClean="0">
              <a:solidFill>
                <a:srgbClr val="C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673" name="Text Box 2"/>
          <p:cNvSpPr txBox="1"/>
          <p:nvPr/>
        </p:nvSpPr>
        <p:spPr>
          <a:xfrm>
            <a:off x="2057400" y="1807845"/>
            <a:ext cx="4200525" cy="353822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marL="457200" indent="-457200">
              <a:spcBef>
                <a:spcPct val="50000"/>
              </a:spcBef>
            </a:pPr>
            <a:r>
              <a:rPr lang="en-US" altLang="zh-CN" sz="3200" b="1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1.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適</a:t>
            </a:r>
            <a:r>
              <a:rPr lang="zh-CN" altLang="en-US" sz="3200" b="1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戍渔阳九百人。 </a:t>
            </a:r>
            <a:endParaRPr lang="zh-CN" altLang="en-US" sz="3200" b="1" dirty="0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457200" indent="-457200">
              <a:spcBef>
                <a:spcPct val="50000"/>
              </a:spcBef>
            </a:pPr>
            <a:r>
              <a:rPr lang="en-US" altLang="zh-CN" sz="3200" b="1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2.</a:t>
            </a:r>
            <a:r>
              <a:rPr lang="zh-CN" altLang="en-US" sz="3200" b="1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为天下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唱</a:t>
            </a:r>
            <a:r>
              <a:rPr lang="zh-CN" altLang="en-US" sz="3200" b="1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。　　　</a:t>
            </a:r>
            <a:endParaRPr lang="zh-CN" altLang="en-US" sz="3200" b="1" dirty="0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457200" indent="-457200">
              <a:spcBef>
                <a:spcPct val="50000"/>
              </a:spcBef>
            </a:pPr>
            <a:r>
              <a:rPr lang="en-US" altLang="zh-CN" sz="3200" b="1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3.</a:t>
            </a:r>
            <a:r>
              <a:rPr lang="zh-CN" altLang="en-US" sz="3200" b="1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卜者知其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指</a:t>
            </a:r>
            <a:r>
              <a:rPr lang="zh-CN" altLang="en-US" sz="3200" b="1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意。　 </a:t>
            </a:r>
            <a:endParaRPr lang="zh-CN" altLang="en-US" sz="3200" b="1" dirty="0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457200" indent="-457200">
              <a:spcBef>
                <a:spcPct val="50000"/>
              </a:spcBef>
            </a:pPr>
            <a:r>
              <a:rPr lang="en-US" altLang="zh-CN" sz="3200" b="1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4.</a:t>
            </a:r>
            <a:r>
              <a:rPr lang="zh-CN" altLang="en-US" sz="3200" b="1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固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以</a:t>
            </a:r>
            <a:r>
              <a:rPr lang="zh-CN" altLang="en-US" sz="3200" b="1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怪之。　　　 </a:t>
            </a:r>
            <a:endParaRPr lang="zh-CN" altLang="en-US" sz="3200" b="1" dirty="0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457200" indent="-457200">
              <a:spcBef>
                <a:spcPct val="50000"/>
              </a:spcBef>
            </a:pPr>
            <a:r>
              <a:rPr lang="en-US" altLang="zh-CN" sz="3200" b="1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5.</a:t>
            </a:r>
            <a:r>
              <a:rPr lang="zh-CN" altLang="en-US" sz="3200" b="1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将军身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被</a:t>
            </a:r>
            <a:r>
              <a:rPr lang="zh-CN" altLang="en-US" sz="3200" b="1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坚执锐</a:t>
            </a:r>
            <a:r>
              <a:rPr lang="zh-CN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。 </a:t>
            </a:r>
            <a:endParaRPr lang="zh-CN" altLang="en-US" sz="3200" b="1" dirty="0">
              <a:solidFill>
                <a:srgbClr val="0000FF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8674" name="Text Box 3"/>
          <p:cNvSpPr txBox="1"/>
          <p:nvPr/>
        </p:nvSpPr>
        <p:spPr>
          <a:xfrm>
            <a:off x="5105400" y="1354138"/>
            <a:ext cx="3657600" cy="460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　　　　　</a:t>
            </a:r>
            <a:endParaRPr lang="zh-CN" altLang="en-US" sz="24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626692" name="Text Box 4"/>
          <p:cNvSpPr txBox="1"/>
          <p:nvPr/>
        </p:nvSpPr>
        <p:spPr>
          <a:xfrm>
            <a:off x="6034405" y="1000760"/>
            <a:ext cx="5486400" cy="427672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spcBef>
                <a:spcPct val="50000"/>
              </a:spcBef>
            </a:pPr>
            <a:endParaRPr lang="zh-CN" altLang="en-US" sz="32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適，同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“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谪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”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，贬谪。</a:t>
            </a:r>
            <a:endParaRPr lang="zh-CN" altLang="en-US" sz="32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唱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sym typeface="+mn-ea"/>
              </a:rPr>
              <a:t>，同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“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倡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”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，倡导、发起。</a:t>
            </a:r>
            <a:endParaRPr lang="zh-CN" altLang="en-US" sz="32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指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sym typeface="+mn-ea"/>
              </a:rPr>
              <a:t>，同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“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旨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”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，意图。</a:t>
            </a:r>
            <a:endParaRPr lang="zh-CN" altLang="en-US" sz="32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以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sym typeface="+mn-ea"/>
              </a:rPr>
              <a:t>，同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“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已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”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，已经。</a:t>
            </a:r>
            <a:endParaRPr lang="zh-CN" altLang="en-US" sz="32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被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sym typeface="+mn-ea"/>
              </a:rPr>
              <a:t>，同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“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披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”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，穿。</a:t>
            </a:r>
            <a:endParaRPr lang="zh-CN" altLang="en-US" sz="32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8676" name="Rectangle 5"/>
          <p:cNvSpPr>
            <a:spLocks noGrp="1"/>
          </p:cNvSpPr>
          <p:nvPr>
            <p:ph type="title"/>
          </p:nvPr>
        </p:nvSpPr>
        <p:spPr>
          <a:xfrm>
            <a:off x="869950" y="287020"/>
            <a:ext cx="7499350" cy="1295400"/>
          </a:xfrm>
        </p:spPr>
        <p:txBody>
          <a:bodyPr wrap="square" lIns="91440" tIns="45720" rIns="91440" bIns="45720" anchor="ctr"/>
          <a:p>
            <a:pPr algn="l" eaLnBrk="1" hangingPunct="1"/>
            <a:r>
              <a:rPr lang="en-US" altLang="zh-CN" sz="4000" b="1" dirty="0">
                <a:solidFill>
                  <a:srgbClr val="0000FF"/>
                </a:solidFill>
                <a:ea typeface="隶书" pitchFamily="49" charset="-122"/>
              </a:rPr>
              <a:t>      </a:t>
            </a:r>
            <a:r>
              <a:rPr lang="zh-CN" altLang="en-US" sz="4000" b="1" dirty="0">
                <a:solidFill>
                  <a:srgbClr val="FF0000"/>
                </a:solidFill>
                <a:ea typeface="隶书" pitchFamily="49" charset="-122"/>
              </a:rPr>
              <a:t>一、通假字</a:t>
            </a:r>
            <a:endParaRPr lang="zh-CN" altLang="en-US" sz="4000" b="1" dirty="0">
              <a:solidFill>
                <a:srgbClr val="FF0000"/>
              </a:solidFill>
              <a:ea typeface="隶书" pitchFamily="49" charset="-122"/>
            </a:endParaRPr>
          </a:p>
        </p:txBody>
      </p:sp>
    </p:spTree>
  </p:cSld>
  <p:clrMapOvr>
    <a:masterClrMapping/>
  </p:clrMapOvr>
  <p:transition spd="med">
    <p:random/>
    <p:sndAc>
      <p:stSnd>
        <p:snd r:embed="rId1" name="projctor.wav"/>
      </p:stSnd>
    </p:sndAc>
  </p:transition>
  <p:timing>
    <p:tnLst>
      <p:par>
        <p:cTn id="1" dur="indefinite" restart="never" nodeType="tmRoot"/>
      </p:par>
    </p:tnLst>
    <p:bldLst>
      <p:bldP spid="626692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3009" name="Text Box 3"/>
          <p:cNvSpPr txBox="1"/>
          <p:nvPr/>
        </p:nvSpPr>
        <p:spPr>
          <a:xfrm>
            <a:off x="4191000" y="135255"/>
            <a:ext cx="4495800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重点虚词（</a:t>
            </a:r>
            <a:r>
              <a:rPr lang="zh-CN" altLang="en-US" sz="2800" b="1" dirty="0">
                <a:solidFill>
                  <a:srgbClr val="0000FF"/>
                </a:solidFill>
                <a:latin typeface="Arial" panose="020B0604020202020204" pitchFamily="34" charset="0"/>
                <a:ea typeface="楷体_GB2312" pitchFamily="49" charset="-122"/>
              </a:rPr>
              <a:t>之</a:t>
            </a:r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）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381956" name="Text Box 4"/>
          <p:cNvSpPr txBox="1"/>
          <p:nvPr/>
        </p:nvSpPr>
        <p:spPr>
          <a:xfrm>
            <a:off x="1196975" y="756285"/>
            <a:ext cx="3222625" cy="577723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辍耕</a:t>
            </a:r>
            <a:r>
              <a:rPr lang="zh-CN" altLang="en-US" sz="2800" b="1" dirty="0">
                <a:solidFill>
                  <a:srgbClr val="FF0066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之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垄上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10000"/>
              </a:lnSpc>
            </a:pPr>
            <a:r>
              <a:rPr lang="en-US" altLang="zh-CN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zh-CN" altLang="en-US" sz="2800" b="1" dirty="0">
                <a:solidFill>
                  <a:srgbClr val="FF0066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之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次所旁丛祠中 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10000"/>
              </a:lnSpc>
            </a:pPr>
            <a:r>
              <a:rPr lang="en-US" altLang="zh-CN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怅恨久</a:t>
            </a:r>
            <a:r>
              <a:rPr lang="zh-CN" altLang="en-US" sz="2800" b="1" dirty="0">
                <a:solidFill>
                  <a:srgbClr val="FF0066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之</a:t>
            </a:r>
            <a:endParaRPr lang="zh-CN" altLang="en-US" sz="2800" b="1" dirty="0">
              <a:solidFill>
                <a:srgbClr val="FF0066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10000"/>
              </a:lnSpc>
            </a:pPr>
            <a:r>
              <a:rPr lang="en-US" altLang="zh-CN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4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鸿鹄</a:t>
            </a:r>
            <a:r>
              <a:rPr lang="zh-CN" altLang="en-US" sz="2800" b="1" dirty="0">
                <a:solidFill>
                  <a:srgbClr val="FF0066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之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志 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10000"/>
              </a:lnSpc>
            </a:pPr>
            <a:r>
              <a:rPr lang="en-US" altLang="zh-CN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5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楚国</a:t>
            </a:r>
            <a:r>
              <a:rPr lang="zh-CN" altLang="en-US" sz="2800" b="1" dirty="0">
                <a:solidFill>
                  <a:srgbClr val="FF0066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之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社稷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10000"/>
              </a:lnSpc>
            </a:pPr>
            <a:r>
              <a:rPr lang="en-US" altLang="zh-CN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6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二世杀</a:t>
            </a:r>
            <a:r>
              <a:rPr lang="zh-CN" altLang="en-US" sz="2800" b="1" dirty="0">
                <a:solidFill>
                  <a:srgbClr val="FF0066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之</a:t>
            </a:r>
            <a:endParaRPr lang="zh-CN" altLang="en-US" sz="2800" b="1" dirty="0">
              <a:solidFill>
                <a:srgbClr val="FF0066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10000"/>
              </a:lnSpc>
            </a:pPr>
            <a:r>
              <a:rPr lang="en-US" altLang="zh-CN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7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然足下卜</a:t>
            </a:r>
            <a:r>
              <a:rPr lang="zh-CN" altLang="en-US" sz="2800" b="1" dirty="0">
                <a:solidFill>
                  <a:srgbClr val="FF0066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之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鬼呼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10000"/>
              </a:lnSpc>
            </a:pPr>
            <a:r>
              <a:rPr lang="en-US" altLang="zh-CN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8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固以怪</a:t>
            </a:r>
            <a:r>
              <a:rPr lang="zh-CN" altLang="en-US" sz="2800" b="1" dirty="0">
                <a:solidFill>
                  <a:srgbClr val="FF0066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之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矣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10000"/>
              </a:lnSpc>
            </a:pPr>
            <a:r>
              <a:rPr lang="en-US" altLang="zh-CN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9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令辱</a:t>
            </a:r>
            <a:r>
              <a:rPr lang="zh-CN" altLang="en-US" sz="2800" b="1" dirty="0">
                <a:solidFill>
                  <a:srgbClr val="FF0066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之</a:t>
            </a:r>
            <a:endParaRPr lang="zh-CN" altLang="en-US" sz="2800" b="1" dirty="0">
              <a:solidFill>
                <a:srgbClr val="FF0066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10000"/>
              </a:lnSpc>
            </a:pPr>
            <a:r>
              <a:rPr lang="en-US" altLang="zh-CN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10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陈胜佐</a:t>
            </a:r>
            <a:r>
              <a:rPr lang="zh-CN" altLang="en-US" sz="2800" b="1" dirty="0">
                <a:solidFill>
                  <a:srgbClr val="FF0066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之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10000"/>
              </a:lnSpc>
            </a:pPr>
            <a:r>
              <a:rPr lang="en-US" altLang="zh-CN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11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皆下</a:t>
            </a:r>
            <a:r>
              <a:rPr lang="zh-CN" altLang="en-US" sz="2800" b="1" dirty="0">
                <a:solidFill>
                  <a:srgbClr val="FF0066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之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10000"/>
              </a:lnSpc>
            </a:pPr>
            <a:r>
              <a:rPr lang="en-US" altLang="zh-CN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12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杀</a:t>
            </a:r>
            <a:r>
              <a:rPr lang="zh-CN" altLang="en-US" sz="2800" b="1" dirty="0">
                <a:solidFill>
                  <a:srgbClr val="FF0066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之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以应陈涉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81957" name="Text Box 5"/>
          <p:cNvSpPr txBox="1"/>
          <p:nvPr/>
        </p:nvSpPr>
        <p:spPr>
          <a:xfrm>
            <a:off x="3810000" y="756285"/>
            <a:ext cx="4419600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动词，到、去、往</a:t>
            </a:r>
            <a:endParaRPr lang="zh-CN" altLang="en-US" sz="28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43012" name="Text Box 6"/>
          <p:cNvSpPr txBox="1"/>
          <p:nvPr/>
        </p:nvSpPr>
        <p:spPr>
          <a:xfrm>
            <a:off x="3733800" y="2062480"/>
            <a:ext cx="30988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endParaRPr lang="zh-CN" altLang="zh-CN" sz="28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81959" name="Text Box 7"/>
          <p:cNvSpPr txBox="1"/>
          <p:nvPr/>
        </p:nvSpPr>
        <p:spPr>
          <a:xfrm>
            <a:off x="4419600" y="1289685"/>
            <a:ext cx="4343400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动词，到、去、往</a:t>
            </a:r>
            <a:endParaRPr lang="zh-CN" altLang="en-US" sz="28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43014" name="Text Box 8"/>
          <p:cNvSpPr txBox="1"/>
          <p:nvPr/>
        </p:nvSpPr>
        <p:spPr>
          <a:xfrm>
            <a:off x="4175125" y="3227705"/>
            <a:ext cx="30988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endParaRPr lang="zh-CN" altLang="zh-CN" sz="28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81961" name="Text Box 9"/>
          <p:cNvSpPr txBox="1"/>
          <p:nvPr/>
        </p:nvSpPr>
        <p:spPr>
          <a:xfrm>
            <a:off x="3352800" y="1811655"/>
            <a:ext cx="375793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助词，补足音节，不译</a:t>
            </a:r>
            <a:endParaRPr lang="zh-CN" altLang="en-US" sz="28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81962" name="Text Box 10"/>
          <p:cNvSpPr txBox="1"/>
          <p:nvPr/>
        </p:nvSpPr>
        <p:spPr>
          <a:xfrm>
            <a:off x="3429000" y="2222500"/>
            <a:ext cx="2514600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助词，的</a:t>
            </a:r>
            <a:endParaRPr lang="zh-CN" altLang="en-US" sz="28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81963" name="Text Box 11"/>
          <p:cNvSpPr txBox="1"/>
          <p:nvPr/>
        </p:nvSpPr>
        <p:spPr>
          <a:xfrm>
            <a:off x="3810000" y="2645410"/>
            <a:ext cx="161290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助词，的</a:t>
            </a:r>
            <a:endParaRPr lang="zh-CN" altLang="en-US" sz="28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81964" name="Text Box 12"/>
          <p:cNvSpPr txBox="1"/>
          <p:nvPr/>
        </p:nvSpPr>
        <p:spPr>
          <a:xfrm>
            <a:off x="3429000" y="3077210"/>
            <a:ext cx="4876800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代词，他，指扶苏</a:t>
            </a:r>
            <a:endParaRPr lang="zh-CN" altLang="en-US" sz="28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81965" name="Text Box 13"/>
          <p:cNvSpPr txBox="1"/>
          <p:nvPr/>
        </p:nvSpPr>
        <p:spPr>
          <a:xfrm>
            <a:off x="4419600" y="3599180"/>
            <a:ext cx="4495800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代词，它，指这件事</a:t>
            </a:r>
            <a:endParaRPr lang="zh-CN" altLang="en-US" sz="28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81966" name="Text Box 14"/>
          <p:cNvSpPr txBox="1"/>
          <p:nvPr/>
        </p:nvSpPr>
        <p:spPr>
          <a:xfrm>
            <a:off x="3619500" y="4091940"/>
            <a:ext cx="4953000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代词，它，指这件事</a:t>
            </a:r>
            <a:endParaRPr lang="zh-CN" altLang="en-US" sz="28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81967" name="Text Box 15"/>
          <p:cNvSpPr txBox="1"/>
          <p:nvPr/>
        </p:nvSpPr>
        <p:spPr>
          <a:xfrm>
            <a:off x="3124200" y="4613910"/>
            <a:ext cx="5181600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代词，他，指吴广自己</a:t>
            </a:r>
            <a:endParaRPr lang="zh-CN" altLang="en-US" sz="28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81968" name="Text Box 16"/>
          <p:cNvSpPr txBox="1"/>
          <p:nvPr/>
        </p:nvSpPr>
        <p:spPr>
          <a:xfrm>
            <a:off x="3619500" y="5056505"/>
            <a:ext cx="4495800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代词，他，指吴广</a:t>
            </a:r>
            <a:endParaRPr lang="zh-CN" altLang="en-US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81969" name="Text Box 17"/>
          <p:cNvSpPr txBox="1"/>
          <p:nvPr/>
        </p:nvSpPr>
        <p:spPr>
          <a:xfrm>
            <a:off x="3284220" y="5478145"/>
            <a:ext cx="7239000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代词，它们，指以上攻打的几个县</a:t>
            </a:r>
            <a:endParaRPr lang="zh-CN" altLang="en-US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81970" name="Text Box 18"/>
          <p:cNvSpPr txBox="1"/>
          <p:nvPr/>
        </p:nvSpPr>
        <p:spPr>
          <a:xfrm>
            <a:off x="4274820" y="5948680"/>
            <a:ext cx="6324600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代词，他们，指各郡县的长吏</a:t>
            </a:r>
            <a:endParaRPr lang="zh-CN" altLang="en-US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9697" name="Text Box 3"/>
          <p:cNvSpPr txBox="1"/>
          <p:nvPr/>
        </p:nvSpPr>
        <p:spPr>
          <a:xfrm>
            <a:off x="76200" y="111125"/>
            <a:ext cx="3352800" cy="645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 algn="ctr"/>
            <a:r>
              <a:rPr lang="zh-CN" alt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二、一词多义</a:t>
            </a:r>
            <a:endParaRPr lang="zh-CN" altLang="en-US" sz="3600" b="1" dirty="0">
              <a:solidFill>
                <a:srgbClr val="FF0000"/>
              </a:solidFill>
              <a:latin typeface="Arial" panose="020B0604020202020204" pitchFamily="34" charset="0"/>
              <a:ea typeface="楷体_GB2312" pitchFamily="49" charset="-122"/>
            </a:endParaRPr>
          </a:p>
        </p:txBody>
      </p:sp>
    </p:spTree>
  </p:cSld>
  <p:clrMapOvr>
    <a:masterClrMapping/>
  </p:clrMapOvr>
  <p:transition>
    <p:sndAc>
      <p:stSnd>
        <p:snd r:embed="rId1" name="camera.wav"/>
      </p:stSnd>
    </p:sndAc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82980" name="Text Box 4"/>
          <p:cNvSpPr txBox="1"/>
          <p:nvPr/>
        </p:nvSpPr>
        <p:spPr>
          <a:xfrm>
            <a:off x="1653540" y="934720"/>
            <a:ext cx="5021580" cy="56311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扶苏</a:t>
            </a:r>
            <a:r>
              <a:rPr lang="zh-CN" altLang="en-US" sz="36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以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数谏故</a:t>
            </a:r>
            <a:endParaRPr lang="zh-CN" alt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或</a:t>
            </a:r>
            <a:r>
              <a:rPr lang="zh-CN" altLang="en-US" sz="36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以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为死，或</a:t>
            </a:r>
            <a:r>
              <a:rPr lang="zh-CN" altLang="en-US" sz="36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以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为亡                 　</a:t>
            </a:r>
            <a:endParaRPr lang="zh-CN" alt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今诚</a:t>
            </a:r>
            <a:r>
              <a:rPr lang="zh-CN" altLang="en-US" sz="36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以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吾众诈自称</a:t>
            </a:r>
            <a:endParaRPr lang="zh-CN" alt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4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吴广</a:t>
            </a:r>
            <a:r>
              <a:rPr lang="zh-CN" altLang="en-US" sz="36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以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为然</a:t>
            </a:r>
            <a:endParaRPr lang="zh-CN" alt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5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固</a:t>
            </a:r>
            <a:r>
              <a:rPr lang="zh-CN" altLang="en-US" sz="36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以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怪之矣</a:t>
            </a:r>
            <a:endParaRPr lang="zh-CN" alt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6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zh-CN" altLang="en-US" sz="36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以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激怒其众</a:t>
            </a:r>
            <a:endParaRPr lang="zh-CN" alt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7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祭</a:t>
            </a:r>
            <a:r>
              <a:rPr lang="zh-CN" altLang="en-US" sz="36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以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尉首　</a:t>
            </a:r>
            <a:endParaRPr lang="zh-CN" alt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8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乃令符离人葛婴将</a:t>
            </a:r>
            <a:endParaRPr lang="zh-CN" alt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兵徇蕲</a:t>
            </a:r>
            <a:r>
              <a:rPr lang="zh-CN" altLang="en-US" sz="36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以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东　             </a:t>
            </a:r>
            <a:endParaRPr lang="zh-CN" alt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9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杀之</a:t>
            </a:r>
            <a:r>
              <a:rPr lang="zh-CN" altLang="en-US" sz="36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以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应陈涉 　</a:t>
            </a:r>
            <a:endParaRPr lang="zh-CN" alt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4033" name="Text Box 3"/>
          <p:cNvSpPr txBox="1"/>
          <p:nvPr/>
        </p:nvSpPr>
        <p:spPr>
          <a:xfrm>
            <a:off x="4245610" y="197485"/>
            <a:ext cx="4114800" cy="645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重点虚词（</a:t>
            </a:r>
            <a:r>
              <a:rPr lang="zh-CN" altLang="en-US" sz="3600" b="1" dirty="0">
                <a:solidFill>
                  <a:srgbClr val="0000FF"/>
                </a:solidFill>
                <a:latin typeface="Arial" panose="020B0604020202020204" pitchFamily="34" charset="0"/>
                <a:ea typeface="楷体_GB2312" pitchFamily="49" charset="-122"/>
              </a:rPr>
              <a:t>以</a:t>
            </a:r>
            <a:r>
              <a:rPr lang="zh-CN" alt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）</a:t>
            </a:r>
            <a:endParaRPr lang="zh-CN" altLang="en-US" sz="3600" b="1" dirty="0">
              <a:solidFill>
                <a:srgbClr val="FF0000"/>
              </a:solidFill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382981" name="Text Box 5"/>
          <p:cNvSpPr txBox="1"/>
          <p:nvPr/>
        </p:nvSpPr>
        <p:spPr>
          <a:xfrm>
            <a:off x="5693410" y="934720"/>
            <a:ext cx="1219200" cy="645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因为</a:t>
            </a:r>
            <a:endParaRPr lang="zh-CN" altLang="en-US" sz="36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44036" name="Text Box 6"/>
          <p:cNvSpPr txBox="1"/>
          <p:nvPr/>
        </p:nvSpPr>
        <p:spPr>
          <a:xfrm>
            <a:off x="4474210" y="2306320"/>
            <a:ext cx="309880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endParaRPr lang="zh-CN" altLang="zh-CN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82983" name="Text Box 7"/>
          <p:cNvSpPr txBox="1"/>
          <p:nvPr/>
        </p:nvSpPr>
        <p:spPr>
          <a:xfrm>
            <a:off x="6760210" y="1391920"/>
            <a:ext cx="2590800" cy="645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动词，认为</a:t>
            </a:r>
            <a:endParaRPr lang="zh-CN" altLang="en-US" sz="36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44038" name="Text Box 8"/>
          <p:cNvSpPr txBox="1"/>
          <p:nvPr/>
        </p:nvSpPr>
        <p:spPr>
          <a:xfrm>
            <a:off x="4915535" y="3471545"/>
            <a:ext cx="309880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endParaRPr lang="zh-CN" altLang="zh-CN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82985" name="Text Box 9"/>
          <p:cNvSpPr txBox="1"/>
          <p:nvPr/>
        </p:nvSpPr>
        <p:spPr>
          <a:xfrm>
            <a:off x="6455410" y="1925320"/>
            <a:ext cx="2019300" cy="64516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介词，把</a:t>
            </a:r>
            <a:endParaRPr lang="zh-CN" altLang="en-US" sz="36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82986" name="Text Box 10"/>
          <p:cNvSpPr txBox="1"/>
          <p:nvPr/>
        </p:nvSpPr>
        <p:spPr>
          <a:xfrm>
            <a:off x="4931410" y="2534920"/>
            <a:ext cx="2514600" cy="645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动词，认为</a:t>
            </a:r>
            <a:endParaRPr lang="zh-CN" altLang="en-US" sz="36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82987" name="Text Box 11"/>
          <p:cNvSpPr txBox="1"/>
          <p:nvPr/>
        </p:nvSpPr>
        <p:spPr>
          <a:xfrm>
            <a:off x="4931410" y="3171825"/>
            <a:ext cx="3396615" cy="64516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通</a:t>
            </a:r>
            <a:r>
              <a:rPr lang="zh-CN" alt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“</a:t>
            </a:r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已</a:t>
            </a:r>
            <a:r>
              <a:rPr lang="zh-CN" alt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”</a:t>
            </a:r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，已经</a:t>
            </a:r>
            <a:endParaRPr lang="zh-CN" altLang="en-US" sz="36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82989" name="Text Box 13"/>
          <p:cNvSpPr txBox="1"/>
          <p:nvPr/>
        </p:nvSpPr>
        <p:spPr>
          <a:xfrm>
            <a:off x="4931410" y="3754120"/>
            <a:ext cx="2209800" cy="645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36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连词，来</a:t>
            </a:r>
            <a:endParaRPr lang="zh-CN" altLang="en-US" sz="36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82990" name="Text Box 14"/>
          <p:cNvSpPr txBox="1"/>
          <p:nvPr/>
        </p:nvSpPr>
        <p:spPr>
          <a:xfrm>
            <a:off x="4474210" y="4211320"/>
            <a:ext cx="2286000" cy="645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36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介词，用</a:t>
            </a:r>
            <a:endParaRPr lang="zh-CN" altLang="en-US" sz="36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82993" name="Text Box 17"/>
          <p:cNvSpPr txBox="1"/>
          <p:nvPr/>
        </p:nvSpPr>
        <p:spPr>
          <a:xfrm>
            <a:off x="4626610" y="5278120"/>
            <a:ext cx="1703070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36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表方位</a:t>
            </a:r>
            <a:endParaRPr lang="zh-CN" altLang="en-US" sz="36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82994" name="Text Box 18"/>
          <p:cNvSpPr txBox="1"/>
          <p:nvPr/>
        </p:nvSpPr>
        <p:spPr>
          <a:xfrm>
            <a:off x="5388610" y="5887720"/>
            <a:ext cx="2209800" cy="645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36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连词，来</a:t>
            </a:r>
            <a:endParaRPr lang="zh-CN" altLang="en-US" sz="36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9697" name="Text Box 3"/>
          <p:cNvSpPr txBox="1"/>
          <p:nvPr/>
        </p:nvSpPr>
        <p:spPr>
          <a:xfrm>
            <a:off x="135890" y="60325"/>
            <a:ext cx="3352800" cy="645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 algn="ctr"/>
            <a:r>
              <a:rPr lang="zh-CN" alt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二、一词多义</a:t>
            </a:r>
            <a:endParaRPr lang="zh-CN" altLang="en-US" sz="3600" b="1" dirty="0">
              <a:solidFill>
                <a:srgbClr val="FF0000"/>
              </a:solidFill>
              <a:latin typeface="Arial" panose="020B0604020202020204" pitchFamily="34" charset="0"/>
              <a:ea typeface="楷体_GB2312" pitchFamily="49" charset="-122"/>
            </a:endParaRPr>
          </a:p>
        </p:txBody>
      </p:sp>
    </p:spTree>
  </p:cSld>
  <p:clrMapOvr>
    <a:masterClrMapping/>
  </p:clrMapOvr>
  <p:transition>
    <p:sndAc>
      <p:stSnd>
        <p:snd r:embed="rId1" name="camera.wav"/>
      </p:stSnd>
    </p:sndAc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5057" name="Text Box 3"/>
          <p:cNvSpPr txBox="1"/>
          <p:nvPr/>
        </p:nvSpPr>
        <p:spPr>
          <a:xfrm>
            <a:off x="4419600" y="228600"/>
            <a:ext cx="4267200" cy="645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重点虚词（</a:t>
            </a:r>
            <a:r>
              <a:rPr lang="zh-CN" altLang="en-US" sz="3600" b="1" dirty="0">
                <a:solidFill>
                  <a:srgbClr val="0000FF"/>
                </a:solidFill>
                <a:latin typeface="Arial" panose="020B0604020202020204" pitchFamily="34" charset="0"/>
                <a:ea typeface="楷体_GB2312" pitchFamily="49" charset="-122"/>
              </a:rPr>
              <a:t>而</a:t>
            </a:r>
            <a:r>
              <a:rPr lang="zh-CN" alt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）</a:t>
            </a:r>
            <a:endParaRPr lang="zh-CN" altLang="en-US" sz="3600" b="1" dirty="0">
              <a:solidFill>
                <a:srgbClr val="FF0000"/>
              </a:solidFill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384004" name="Text Box 4"/>
          <p:cNvSpPr txBox="1"/>
          <p:nvPr/>
        </p:nvSpPr>
        <p:spPr>
          <a:xfrm>
            <a:off x="3372485" y="873760"/>
            <a:ext cx="6640830" cy="56311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en-US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佣者笑</a:t>
            </a:r>
            <a:r>
              <a:rPr lang="en-US" altLang="en-US" sz="36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而</a:t>
            </a:r>
            <a:r>
              <a:rPr lang="en-US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应曰</a:t>
            </a:r>
            <a:endParaRPr lang="zh-CN" alt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endParaRPr lang="zh-CN" alt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尉剑挺，广起，夺</a:t>
            </a:r>
            <a:r>
              <a:rPr lang="zh-CN" altLang="en-US" sz="36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而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杀尉</a:t>
            </a:r>
            <a:endParaRPr lang="zh-CN" alt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zh-CN" alt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en-US" altLang="en-US" sz="36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而</a:t>
            </a:r>
            <a:r>
              <a:rPr lang="en-US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戍死者固十六七</a:t>
            </a:r>
            <a:endParaRPr lang="zh-CN" alt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endParaRPr lang="zh-CN" alt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4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为坛</a:t>
            </a:r>
            <a:r>
              <a:rPr lang="zh-CN" altLang="en-US" sz="36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而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盟</a:t>
            </a:r>
            <a:endParaRPr lang="zh-CN" alt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zh-CN" alt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5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en-US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收</a:t>
            </a:r>
            <a:r>
              <a:rPr lang="en-US" altLang="en-US" sz="36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而</a:t>
            </a:r>
            <a:r>
              <a:rPr lang="en-US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攻蕲</a:t>
            </a:r>
            <a:endParaRPr lang="en-US" alt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endParaRPr lang="zh-CN" alt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84005" name="Text Box 5"/>
          <p:cNvSpPr txBox="1"/>
          <p:nvPr/>
        </p:nvSpPr>
        <p:spPr>
          <a:xfrm>
            <a:off x="3372485" y="1430655"/>
            <a:ext cx="3962400" cy="645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连词，表修饰，着</a:t>
            </a:r>
            <a:endParaRPr lang="zh-CN" altLang="en-US" sz="36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45060" name="Text Box 6"/>
          <p:cNvSpPr txBox="1"/>
          <p:nvPr/>
        </p:nvSpPr>
        <p:spPr>
          <a:xfrm>
            <a:off x="5582285" y="2268855"/>
            <a:ext cx="309880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endParaRPr lang="zh-CN" altLang="zh-CN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84007" name="Text Box 7"/>
          <p:cNvSpPr txBox="1"/>
          <p:nvPr/>
        </p:nvSpPr>
        <p:spPr>
          <a:xfrm>
            <a:off x="3372485" y="2573655"/>
            <a:ext cx="3276600" cy="645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连词，表承接</a:t>
            </a:r>
            <a:endParaRPr lang="zh-CN" altLang="en-US" sz="36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45062" name="Text Box 8"/>
          <p:cNvSpPr txBox="1"/>
          <p:nvPr/>
        </p:nvSpPr>
        <p:spPr>
          <a:xfrm>
            <a:off x="6023610" y="3434080"/>
            <a:ext cx="309880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endParaRPr lang="zh-CN" altLang="zh-CN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84009" name="Text Box 9"/>
          <p:cNvSpPr txBox="1"/>
          <p:nvPr/>
        </p:nvSpPr>
        <p:spPr>
          <a:xfrm>
            <a:off x="3372485" y="3640455"/>
            <a:ext cx="4314825" cy="64516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连词，表转折，然而</a:t>
            </a:r>
            <a:endParaRPr lang="zh-CN" altLang="en-US" sz="36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84010" name="Text Box 10"/>
          <p:cNvSpPr txBox="1"/>
          <p:nvPr/>
        </p:nvSpPr>
        <p:spPr>
          <a:xfrm>
            <a:off x="3372485" y="4707255"/>
            <a:ext cx="3200400" cy="645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连词，表承接</a:t>
            </a:r>
            <a:endParaRPr lang="zh-CN" altLang="en-US" sz="36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84011" name="Text Box 11"/>
          <p:cNvSpPr txBox="1"/>
          <p:nvPr/>
        </p:nvSpPr>
        <p:spPr>
          <a:xfrm>
            <a:off x="3372485" y="5899785"/>
            <a:ext cx="2937510" cy="64516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连词，表承接</a:t>
            </a:r>
            <a:endParaRPr lang="zh-CN" altLang="en-US" sz="36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45066" name="Text Box 14"/>
          <p:cNvSpPr txBox="1"/>
          <p:nvPr/>
        </p:nvSpPr>
        <p:spPr>
          <a:xfrm>
            <a:off x="4191000" y="5181600"/>
            <a:ext cx="4495800" cy="645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endParaRPr lang="zh-CN" altLang="zh-CN" sz="36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9697" name="Text Box 3"/>
          <p:cNvSpPr txBox="1"/>
          <p:nvPr/>
        </p:nvSpPr>
        <p:spPr>
          <a:xfrm>
            <a:off x="135890" y="60325"/>
            <a:ext cx="3352800" cy="645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 algn="ctr"/>
            <a:r>
              <a:rPr lang="zh-CN" alt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二、一词多义</a:t>
            </a:r>
            <a:endParaRPr lang="zh-CN" altLang="en-US" sz="3600" b="1" dirty="0">
              <a:solidFill>
                <a:srgbClr val="FF0000"/>
              </a:solidFill>
              <a:latin typeface="Arial" panose="020B0604020202020204" pitchFamily="34" charset="0"/>
              <a:ea typeface="楷体_GB2312" pitchFamily="49" charset="-122"/>
            </a:endParaRPr>
          </a:p>
        </p:txBody>
      </p:sp>
    </p:spTree>
  </p:cSld>
  <p:clrMapOvr>
    <a:masterClrMapping/>
  </p:clrMapOvr>
  <p:transition>
    <p:sndAc>
      <p:stSnd>
        <p:snd r:embed="rId1" name="camera.wav"/>
      </p:stSnd>
    </p:sndAc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697" name="Text Box 3"/>
          <p:cNvSpPr txBox="1"/>
          <p:nvPr/>
        </p:nvSpPr>
        <p:spPr>
          <a:xfrm>
            <a:off x="135890" y="60325"/>
            <a:ext cx="3352800" cy="645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 algn="ctr"/>
            <a:r>
              <a:rPr lang="zh-CN" alt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二、一词多义</a:t>
            </a:r>
            <a:endParaRPr lang="zh-CN" altLang="en-US" sz="3600" b="1" dirty="0">
              <a:solidFill>
                <a:srgbClr val="FF0000"/>
              </a:solidFill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373764" name="Text Box 4"/>
          <p:cNvSpPr txBox="1"/>
          <p:nvPr/>
        </p:nvSpPr>
        <p:spPr>
          <a:xfrm>
            <a:off x="1524000" y="762000"/>
            <a:ext cx="3396615" cy="590804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1 </a:t>
            </a:r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少</a:t>
            </a:r>
            <a:endParaRPr lang="zh-CN" altLang="en-US" sz="36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  <a:p>
            <a:r>
              <a:rPr lang="zh-CN" altLang="en-US" sz="3600" b="1" dirty="0">
                <a:latin typeface="Arial" panose="020B0604020202020204" pitchFamily="34" charset="0"/>
                <a:ea typeface="楷体_GB2312" pitchFamily="49" charset="-122"/>
              </a:rPr>
              <a:t>陈涉</a:t>
            </a:r>
            <a:r>
              <a:rPr lang="zh-CN" alt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少</a:t>
            </a:r>
            <a:r>
              <a:rPr lang="zh-CN" altLang="en-US" sz="3600" b="1" dirty="0">
                <a:latin typeface="Arial" panose="020B0604020202020204" pitchFamily="34" charset="0"/>
                <a:ea typeface="楷体_GB2312" pitchFamily="49" charset="-122"/>
              </a:rPr>
              <a:t>时</a:t>
            </a:r>
            <a:endParaRPr lang="zh-CN" altLang="en-US" sz="3600" b="1" dirty="0">
              <a:latin typeface="Arial" panose="020B0604020202020204" pitchFamily="34" charset="0"/>
              <a:ea typeface="楷体_GB2312" pitchFamily="49" charset="-122"/>
            </a:endParaRPr>
          </a:p>
          <a:p>
            <a:r>
              <a:rPr lang="zh-CN" altLang="en-US" sz="3600" b="1" dirty="0">
                <a:latin typeface="Arial" panose="020B0604020202020204" pitchFamily="34" charset="0"/>
                <a:ea typeface="楷体_GB2312" pitchFamily="49" charset="-122"/>
              </a:rPr>
              <a:t>吾闻二世</a:t>
            </a:r>
            <a:r>
              <a:rPr lang="zh-CN" alt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少</a:t>
            </a:r>
            <a:r>
              <a:rPr lang="zh-CN" altLang="en-US" sz="3600" b="1" dirty="0">
                <a:latin typeface="Arial" panose="020B0604020202020204" pitchFamily="34" charset="0"/>
                <a:ea typeface="楷体_GB2312" pitchFamily="49" charset="-122"/>
              </a:rPr>
              <a:t>子也</a:t>
            </a:r>
            <a:endParaRPr lang="zh-CN" altLang="en-US" sz="3600" b="1" dirty="0">
              <a:latin typeface="Arial" panose="020B0604020202020204" pitchFamily="34" charset="0"/>
              <a:ea typeface="楷体_GB2312" pitchFamily="49" charset="-122"/>
            </a:endParaRPr>
          </a:p>
          <a:p>
            <a:r>
              <a:rPr lang="en-US" altLang="zh-CN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2 </a:t>
            </a:r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等</a:t>
            </a:r>
            <a:endParaRPr lang="zh-CN" altLang="en-US" sz="36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  <a:p>
            <a:r>
              <a:rPr lang="zh-CN" altLang="en-US" sz="3600" b="1" dirty="0">
                <a:latin typeface="楷体_GB2312" pitchFamily="49" charset="-122"/>
                <a:ea typeface="楷体_GB2312" pitchFamily="49" charset="-122"/>
              </a:rPr>
              <a:t>公</a:t>
            </a:r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等</a:t>
            </a:r>
            <a:r>
              <a:rPr lang="zh-CN" altLang="en-US" sz="3600" b="1" dirty="0">
                <a:latin typeface="楷体_GB2312" pitchFamily="49" charset="-122"/>
                <a:ea typeface="楷体_GB2312" pitchFamily="49" charset="-122"/>
              </a:rPr>
              <a:t>遇雨</a:t>
            </a:r>
            <a:endParaRPr lang="zh-CN" altLang="en-US" sz="3600" b="1" dirty="0">
              <a:latin typeface="楷体_GB2312" pitchFamily="49" charset="-122"/>
              <a:ea typeface="楷体_GB2312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等</a:t>
            </a:r>
            <a:r>
              <a:rPr lang="zh-CN" altLang="en-US" sz="3600" b="1" dirty="0">
                <a:latin typeface="楷体_GB2312" pitchFamily="49" charset="-122"/>
                <a:ea typeface="楷体_GB2312" pitchFamily="49" charset="-122"/>
              </a:rPr>
              <a:t>死，死国可乎</a:t>
            </a:r>
            <a:endParaRPr lang="zh-CN" altLang="en-US" sz="3600" b="1" dirty="0">
              <a:latin typeface="楷体_GB2312" pitchFamily="49" charset="-122"/>
              <a:ea typeface="楷体_GB2312" pitchFamily="49" charset="-122"/>
            </a:endParaRPr>
          </a:p>
          <a:p>
            <a:r>
              <a:rPr lang="en-US" altLang="zh-CN" sz="3600" b="1" dirty="0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3 </a:t>
            </a:r>
            <a:r>
              <a:rPr lang="zh-CN" alt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数</a:t>
            </a:r>
            <a:endParaRPr lang="zh-CN" altLang="en-US" sz="3600" b="1" dirty="0">
              <a:solidFill>
                <a:srgbClr val="FF0000"/>
              </a:solidFill>
              <a:latin typeface="Arial" panose="020B0604020202020204" pitchFamily="34" charset="0"/>
              <a:ea typeface="楷体_GB2312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3600" b="1" dirty="0">
                <a:latin typeface="楷体_GB2312" pitchFamily="49" charset="-122"/>
                <a:ea typeface="楷体_GB2312" pitchFamily="49" charset="-122"/>
              </a:rPr>
              <a:t>扶苏以</a:t>
            </a:r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数</a:t>
            </a:r>
            <a:r>
              <a:rPr lang="zh-CN" altLang="en-US" sz="3600" b="1" dirty="0">
                <a:latin typeface="楷体_GB2312" pitchFamily="49" charset="-122"/>
                <a:ea typeface="楷体_GB2312" pitchFamily="49" charset="-122"/>
              </a:rPr>
              <a:t>谏故</a:t>
            </a:r>
            <a:endParaRPr lang="zh-CN" altLang="en-US" sz="3600" b="1" dirty="0">
              <a:latin typeface="楷体_GB2312" pitchFamily="49" charset="-122"/>
              <a:ea typeface="楷体_GB2312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3600" b="1" dirty="0">
                <a:latin typeface="楷体_GB2312" pitchFamily="49" charset="-122"/>
                <a:ea typeface="楷体_GB2312" pitchFamily="49" charset="-122"/>
              </a:rPr>
              <a:t>卒</a:t>
            </a:r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数</a:t>
            </a:r>
            <a:r>
              <a:rPr lang="zh-CN" altLang="en-US" sz="3600" b="1" dirty="0">
                <a:latin typeface="楷体_GB2312" pitchFamily="49" charset="-122"/>
                <a:ea typeface="楷体_GB2312" pitchFamily="49" charset="-122"/>
              </a:rPr>
              <a:t>万人</a:t>
            </a:r>
            <a:endParaRPr lang="zh-CN" altLang="en-US" sz="3600" b="1" dirty="0">
              <a:solidFill>
                <a:srgbClr val="FF0000"/>
              </a:solidFill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373765" name="Text Box 5"/>
          <p:cNvSpPr txBox="1"/>
          <p:nvPr/>
        </p:nvSpPr>
        <p:spPr>
          <a:xfrm>
            <a:off x="3657600" y="1268413"/>
            <a:ext cx="1295400" cy="645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年轻</a:t>
            </a:r>
            <a:endParaRPr lang="zh-CN" altLang="en-US" sz="36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29700" name="Text Box 6"/>
          <p:cNvSpPr txBox="1"/>
          <p:nvPr/>
        </p:nvSpPr>
        <p:spPr>
          <a:xfrm>
            <a:off x="3733800" y="2209800"/>
            <a:ext cx="309880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endParaRPr lang="zh-CN" altLang="zh-CN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73767" name="Text Box 7"/>
          <p:cNvSpPr txBox="1"/>
          <p:nvPr/>
        </p:nvSpPr>
        <p:spPr>
          <a:xfrm>
            <a:off x="5410200" y="1905000"/>
            <a:ext cx="914400" cy="645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小</a:t>
            </a:r>
            <a:endParaRPr lang="zh-CN" altLang="en-US" sz="36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29702" name="Text Box 8"/>
          <p:cNvSpPr txBox="1"/>
          <p:nvPr/>
        </p:nvSpPr>
        <p:spPr>
          <a:xfrm>
            <a:off x="4175125" y="3375025"/>
            <a:ext cx="309880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endParaRPr lang="zh-CN" altLang="zh-CN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73769" name="Text Box 9"/>
          <p:cNvSpPr txBox="1"/>
          <p:nvPr/>
        </p:nvSpPr>
        <p:spPr>
          <a:xfrm>
            <a:off x="4191000" y="2895600"/>
            <a:ext cx="4648200" cy="645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表示多数或列举未尽</a:t>
            </a:r>
            <a:endParaRPr lang="zh-CN" altLang="en-US" sz="36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73770" name="Text Box 10"/>
          <p:cNvSpPr txBox="1"/>
          <p:nvPr/>
        </p:nvSpPr>
        <p:spPr>
          <a:xfrm>
            <a:off x="5105400" y="3733800"/>
            <a:ext cx="1828800" cy="645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同样</a:t>
            </a:r>
            <a:endParaRPr lang="zh-CN" altLang="en-US" sz="36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73772" name="Text Box 12"/>
          <p:cNvSpPr txBox="1"/>
          <p:nvPr/>
        </p:nvSpPr>
        <p:spPr>
          <a:xfrm>
            <a:off x="4495800" y="5105400"/>
            <a:ext cx="2971800" cy="645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屡次，多次</a:t>
            </a:r>
            <a:endParaRPr lang="zh-CN" altLang="en-US" sz="36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73773" name="Text Box 13"/>
          <p:cNvSpPr txBox="1"/>
          <p:nvPr/>
        </p:nvSpPr>
        <p:spPr>
          <a:xfrm>
            <a:off x="3810000" y="5943600"/>
            <a:ext cx="641985" cy="64516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几</a:t>
            </a:r>
            <a:endParaRPr lang="zh-CN" altLang="en-US" sz="36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ransition>
    <p:sndAc>
      <p:stSnd>
        <p:snd r:embed="rId1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737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737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737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737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737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737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737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3764" grpId="0"/>
      <p:bldP spid="373765" grpId="0"/>
      <p:bldP spid="373767" grpId="0"/>
      <p:bldP spid="373769" grpId="0"/>
      <p:bldP spid="373770" grpId="0"/>
      <p:bldP spid="373772" grpId="0"/>
      <p:bldP spid="373773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21" name="Rectangle 2"/>
          <p:cNvSpPr/>
          <p:nvPr/>
        </p:nvSpPr>
        <p:spPr>
          <a:xfrm>
            <a:off x="2743200" y="4565333"/>
            <a:ext cx="4968875" cy="1753235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p>
            <a:pPr>
              <a:lnSpc>
                <a:spcPct val="150000"/>
              </a:lnSpc>
            </a:pPr>
            <a:r>
              <a:rPr lang="zh-CN" altLang="en-US" sz="3600" b="1" dirty="0">
                <a:latin typeface="楷体_GB2312" pitchFamily="49" charset="-122"/>
                <a:ea typeface="楷体_GB2312" pitchFamily="49" charset="-122"/>
              </a:rPr>
              <a:t>乃</a:t>
            </a:r>
            <a:r>
              <a:rPr lang="zh-CN" altLang="en-US" sz="36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令</a:t>
            </a:r>
            <a:r>
              <a:rPr lang="zh-CN" altLang="en-US" sz="3600" b="1" dirty="0">
                <a:latin typeface="楷体_GB2312" pitchFamily="49" charset="-122"/>
                <a:ea typeface="楷体_GB2312" pitchFamily="49" charset="-122"/>
              </a:rPr>
              <a:t>符离人葛婴将兵</a:t>
            </a:r>
            <a:endParaRPr lang="zh-CN" altLang="en-US" sz="3600" b="1" dirty="0">
              <a:latin typeface="楷体_GB2312" pitchFamily="49" charset="-122"/>
              <a:ea typeface="楷体_GB2312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3600" b="1" dirty="0">
                <a:latin typeface="楷体_GB2312" pitchFamily="49" charset="-122"/>
                <a:ea typeface="楷体_GB2312" pitchFamily="49" charset="-122"/>
              </a:rPr>
              <a:t>陈守</a:t>
            </a:r>
            <a:r>
              <a:rPr lang="zh-CN" altLang="en-US" sz="36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令</a:t>
            </a:r>
            <a:r>
              <a:rPr lang="zh-CN" altLang="en-US" sz="3600" b="1" dirty="0">
                <a:latin typeface="楷体_GB2312" pitchFamily="49" charset="-122"/>
                <a:ea typeface="楷体_GB2312" pitchFamily="49" charset="-122"/>
              </a:rPr>
              <a:t>皆不在 </a:t>
            </a:r>
            <a:endParaRPr lang="zh-CN" altLang="en-US" sz="3600" b="1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0722" name="Rectangle 3"/>
          <p:cNvSpPr/>
          <p:nvPr/>
        </p:nvSpPr>
        <p:spPr>
          <a:xfrm>
            <a:off x="3200400" y="2660333"/>
            <a:ext cx="5903913" cy="1753235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p>
            <a:pPr>
              <a:lnSpc>
                <a:spcPct val="150000"/>
              </a:lnSpc>
            </a:pPr>
            <a:r>
              <a:rPr lang="zh-CN" altLang="en-US" sz="36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道</a:t>
            </a:r>
            <a:r>
              <a:rPr lang="zh-CN" altLang="en-US" sz="3600" b="1" dirty="0">
                <a:latin typeface="楷体_GB2312" pitchFamily="49" charset="-122"/>
                <a:ea typeface="楷体_GB2312" pitchFamily="49" charset="-122"/>
              </a:rPr>
              <a:t>不通</a:t>
            </a:r>
            <a:endParaRPr lang="zh-CN" altLang="en-US" sz="3600" b="1" dirty="0">
              <a:latin typeface="楷体_GB2312" pitchFamily="49" charset="-122"/>
              <a:ea typeface="楷体_GB2312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3600" b="1" dirty="0">
                <a:latin typeface="楷体_GB2312" pitchFamily="49" charset="-122"/>
                <a:ea typeface="楷体_GB2312" pitchFamily="49" charset="-122"/>
              </a:rPr>
              <a:t>伐无</a:t>
            </a:r>
            <a:r>
              <a:rPr lang="zh-CN" altLang="en-US" sz="36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道</a:t>
            </a:r>
            <a:r>
              <a:rPr lang="zh-CN" altLang="en-US" sz="3600" b="1" dirty="0">
                <a:latin typeface="楷体_GB2312" pitchFamily="49" charset="-122"/>
                <a:ea typeface="楷体_GB2312" pitchFamily="49" charset="-122"/>
              </a:rPr>
              <a:t> </a:t>
            </a:r>
            <a:endParaRPr lang="zh-CN" altLang="en-US" sz="3600" b="1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0723" name="Rectangle 4"/>
          <p:cNvSpPr/>
          <p:nvPr/>
        </p:nvSpPr>
        <p:spPr>
          <a:xfrm>
            <a:off x="2716213" y="1261745"/>
            <a:ext cx="3959225" cy="1753235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p>
            <a:pPr>
              <a:lnSpc>
                <a:spcPct val="150000"/>
              </a:lnSpc>
            </a:pPr>
            <a:r>
              <a:rPr lang="zh-CN" altLang="en-US" sz="3600" b="1" dirty="0">
                <a:latin typeface="楷体_GB2312" pitchFamily="49" charset="-122"/>
                <a:ea typeface="楷体_GB2312" pitchFamily="49" charset="-122"/>
              </a:rPr>
              <a:t>项燕为楚</a:t>
            </a:r>
            <a:r>
              <a:rPr lang="zh-CN" altLang="en-US" sz="36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将</a:t>
            </a:r>
            <a:endParaRPr lang="zh-CN" altLang="en-US" sz="3600" b="1" dirty="0">
              <a:solidFill>
                <a:srgbClr val="0000FF"/>
              </a:solidFill>
              <a:latin typeface="楷体_GB2312" pitchFamily="49" charset="-122"/>
              <a:ea typeface="楷体_GB2312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3600" b="1" dirty="0">
                <a:latin typeface="楷体_GB2312" pitchFamily="49" charset="-122"/>
                <a:ea typeface="楷体_GB2312" pitchFamily="49" charset="-122"/>
              </a:rPr>
              <a:t>上使外</a:t>
            </a:r>
            <a:r>
              <a:rPr lang="zh-CN" altLang="en-US" sz="36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将</a:t>
            </a:r>
            <a:r>
              <a:rPr lang="zh-CN" altLang="en-US" sz="3600" b="1" dirty="0">
                <a:latin typeface="楷体_GB2312" pitchFamily="49" charset="-122"/>
                <a:ea typeface="楷体_GB2312" pitchFamily="49" charset="-122"/>
              </a:rPr>
              <a:t>兵 </a:t>
            </a:r>
            <a:endParaRPr lang="zh-CN" altLang="en-US" sz="3600" b="1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0724" name="Rectangle 5"/>
          <p:cNvSpPr/>
          <p:nvPr/>
        </p:nvSpPr>
        <p:spPr>
          <a:xfrm>
            <a:off x="1259205" y="2015490"/>
            <a:ext cx="1331595" cy="64516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4</a:t>
            </a:r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、</a:t>
            </a:r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将</a:t>
            </a:r>
            <a:endParaRPr lang="zh-CN" altLang="en-US" sz="36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259078" name="Rectangle 6"/>
          <p:cNvSpPr/>
          <p:nvPr/>
        </p:nvSpPr>
        <p:spPr>
          <a:xfrm>
            <a:off x="6019800" y="1524000"/>
            <a:ext cx="1524000" cy="645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大将</a:t>
            </a:r>
            <a:endParaRPr lang="zh-CN" altLang="en-US" sz="36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259079" name="Rectangle 7"/>
          <p:cNvSpPr/>
          <p:nvPr/>
        </p:nvSpPr>
        <p:spPr>
          <a:xfrm>
            <a:off x="6096000" y="2362200"/>
            <a:ext cx="2971800" cy="645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率领、带领</a:t>
            </a:r>
            <a:endParaRPr lang="zh-CN" altLang="en-US" sz="36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0727" name="Rectangle 8"/>
          <p:cNvSpPr/>
          <p:nvPr/>
        </p:nvSpPr>
        <p:spPr>
          <a:xfrm>
            <a:off x="1456055" y="3415665"/>
            <a:ext cx="1331595" cy="64516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5</a:t>
            </a:r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、</a:t>
            </a:r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道</a:t>
            </a:r>
            <a:endParaRPr lang="zh-CN" altLang="en-US" sz="36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259081" name="Rectangle 9"/>
          <p:cNvSpPr/>
          <p:nvPr/>
        </p:nvSpPr>
        <p:spPr>
          <a:xfrm>
            <a:off x="6096000" y="2971800"/>
            <a:ext cx="1706563" cy="645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道路</a:t>
            </a:r>
            <a:endParaRPr lang="zh-CN" altLang="en-US" sz="36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259082" name="Rectangle 10"/>
          <p:cNvSpPr/>
          <p:nvPr/>
        </p:nvSpPr>
        <p:spPr>
          <a:xfrm>
            <a:off x="6172200" y="3657600"/>
            <a:ext cx="1371600" cy="645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道义</a:t>
            </a:r>
            <a:endParaRPr lang="zh-CN" altLang="en-US" sz="36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0730" name="Rectangle 11"/>
          <p:cNvSpPr/>
          <p:nvPr/>
        </p:nvSpPr>
        <p:spPr>
          <a:xfrm>
            <a:off x="1259205" y="5206365"/>
            <a:ext cx="1331595" cy="64516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6</a:t>
            </a:r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、</a:t>
            </a:r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令</a:t>
            </a:r>
            <a:endParaRPr lang="zh-CN" altLang="en-US" sz="36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259084" name="Rectangle 12"/>
          <p:cNvSpPr/>
          <p:nvPr/>
        </p:nvSpPr>
        <p:spPr>
          <a:xfrm>
            <a:off x="7239000" y="4800600"/>
            <a:ext cx="949325" cy="645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派</a:t>
            </a:r>
            <a:endParaRPr lang="zh-CN" altLang="en-US" sz="36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259085" name="Rectangle 13"/>
          <p:cNvSpPr/>
          <p:nvPr/>
        </p:nvSpPr>
        <p:spPr>
          <a:xfrm>
            <a:off x="5867400" y="5648325"/>
            <a:ext cx="1528763" cy="645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县令</a:t>
            </a:r>
            <a:endParaRPr lang="zh-CN" altLang="en-US" sz="36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0733" name="AutoShape 14"/>
          <p:cNvSpPr/>
          <p:nvPr/>
        </p:nvSpPr>
        <p:spPr>
          <a:xfrm>
            <a:off x="2590800" y="4953000"/>
            <a:ext cx="215900" cy="1150938"/>
          </a:xfrm>
          <a:prstGeom prst="leftBrace">
            <a:avLst>
              <a:gd name="adj1" fmla="val 44374"/>
              <a:gd name="adj2" fmla="val 50000"/>
            </a:avLst>
          </a:pr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0734" name="AutoShape 15"/>
          <p:cNvSpPr/>
          <p:nvPr/>
        </p:nvSpPr>
        <p:spPr>
          <a:xfrm>
            <a:off x="2777490" y="3077845"/>
            <a:ext cx="215900" cy="1150938"/>
          </a:xfrm>
          <a:prstGeom prst="leftBrace">
            <a:avLst>
              <a:gd name="adj1" fmla="val 44374"/>
              <a:gd name="adj2" fmla="val 50000"/>
            </a:avLst>
          </a:pr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0735" name="AutoShape 16"/>
          <p:cNvSpPr/>
          <p:nvPr/>
        </p:nvSpPr>
        <p:spPr>
          <a:xfrm>
            <a:off x="2571750" y="1758950"/>
            <a:ext cx="215900" cy="1150938"/>
          </a:xfrm>
          <a:prstGeom prst="leftBrace">
            <a:avLst>
              <a:gd name="adj1" fmla="val 44374"/>
              <a:gd name="adj2" fmla="val 50000"/>
            </a:avLst>
          </a:pr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0736" name="Text Box 23"/>
          <p:cNvSpPr txBox="1"/>
          <p:nvPr/>
        </p:nvSpPr>
        <p:spPr>
          <a:xfrm>
            <a:off x="250825" y="119380"/>
            <a:ext cx="3657600" cy="645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 algn="ctr"/>
            <a:r>
              <a:rPr lang="zh-CN" alt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二、一词多义</a:t>
            </a:r>
            <a:endParaRPr lang="zh-CN" altLang="en-US" sz="3600" b="1" dirty="0">
              <a:solidFill>
                <a:srgbClr val="FF0000"/>
              </a:solidFill>
              <a:latin typeface="Arial" panose="020B0604020202020204" pitchFamily="34" charset="0"/>
              <a:ea typeface="楷体_GB2312" pitchFamily="49" charset="-122"/>
            </a:endParaRPr>
          </a:p>
        </p:txBody>
      </p:sp>
    </p:spTree>
  </p:cSld>
  <p:clrMapOvr>
    <a:masterClrMapping/>
  </p:clrMapOvr>
  <p:transition>
    <p:sndAc>
      <p:stSnd>
        <p:snd r:embed="rId1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90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590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2590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590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590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590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9078" grpId="0"/>
      <p:bldP spid="259079" grpId="0"/>
      <p:bldP spid="259081" grpId="0"/>
      <p:bldP spid="259082" grpId="0"/>
      <p:bldP spid="259084" grpId="0"/>
      <p:bldP spid="259085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1745" name="Text Box 3"/>
          <p:cNvSpPr txBox="1"/>
          <p:nvPr/>
        </p:nvSpPr>
        <p:spPr>
          <a:xfrm>
            <a:off x="92075" y="140970"/>
            <a:ext cx="3581400" cy="645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 algn="ctr"/>
            <a:r>
              <a:rPr lang="zh-CN" alt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二、一词多义</a:t>
            </a:r>
            <a:endParaRPr lang="zh-CN" altLang="en-US" sz="3600" b="1" dirty="0">
              <a:solidFill>
                <a:srgbClr val="FF0000"/>
              </a:solidFill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374788" name="Text Box 4"/>
          <p:cNvSpPr txBox="1"/>
          <p:nvPr/>
        </p:nvSpPr>
        <p:spPr>
          <a:xfrm>
            <a:off x="2438400" y="990600"/>
            <a:ext cx="3855720" cy="507746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3600" b="1" dirty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7 </a:t>
            </a:r>
            <a:r>
              <a:rPr lang="zh-CN" altLang="en-US" sz="3600" b="1" dirty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为</a:t>
            </a:r>
            <a:endParaRPr lang="zh-CN" altLang="en-US" sz="3600" b="1" dirty="0">
              <a:solidFill>
                <a:schemeClr val="tx1"/>
              </a:solidFill>
              <a:latin typeface="楷体_GB2312" pitchFamily="49" charset="-122"/>
              <a:ea typeface="楷体_GB2312" pitchFamily="49" charset="-122"/>
            </a:endParaRPr>
          </a:p>
          <a:p>
            <a:r>
              <a:rPr lang="zh-CN" altLang="en-US" sz="36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皆次当行，</a:t>
            </a:r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为</a:t>
            </a:r>
            <a:r>
              <a:rPr lang="zh-CN" altLang="en-US" sz="36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屯长</a:t>
            </a:r>
            <a:endParaRPr lang="zh-CN" altLang="en-US" sz="3600" b="1" dirty="0">
              <a:solidFill>
                <a:srgbClr val="0000FF"/>
              </a:solidFill>
              <a:latin typeface="楷体_GB2312" pitchFamily="49" charset="-122"/>
              <a:ea typeface="楷体_GB2312" pitchFamily="49" charset="-122"/>
            </a:endParaRPr>
          </a:p>
          <a:p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为</a:t>
            </a:r>
            <a:r>
              <a:rPr lang="zh-CN" altLang="en-US" sz="36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天下唱 </a:t>
            </a:r>
            <a:endParaRPr lang="zh-CN" altLang="en-US" sz="3600" b="1" dirty="0">
              <a:solidFill>
                <a:srgbClr val="0000FF"/>
              </a:solidFill>
              <a:latin typeface="楷体_GB2312" pitchFamily="49" charset="-122"/>
              <a:ea typeface="楷体_GB2312" pitchFamily="49" charset="-122"/>
            </a:endParaRPr>
          </a:p>
          <a:p>
            <a:r>
              <a:rPr lang="zh-CN" altLang="en-US" sz="36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若</a:t>
            </a:r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为</a:t>
            </a:r>
            <a:r>
              <a:rPr lang="zh-CN" altLang="en-US" sz="36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佣耕</a:t>
            </a:r>
            <a:endParaRPr lang="zh-CN" altLang="en-US" sz="3600" b="1" dirty="0">
              <a:solidFill>
                <a:srgbClr val="0000FF"/>
              </a:solidFill>
              <a:latin typeface="楷体_GB2312" pitchFamily="49" charset="-122"/>
              <a:ea typeface="楷体_GB2312" pitchFamily="49" charset="-122"/>
            </a:endParaRPr>
          </a:p>
          <a:p>
            <a:r>
              <a:rPr lang="zh-CN" altLang="en-US" sz="36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号</a:t>
            </a:r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为</a:t>
            </a:r>
            <a:r>
              <a:rPr lang="zh-CN" altLang="en-US" sz="36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张楚</a:t>
            </a:r>
            <a:endParaRPr lang="zh-CN" altLang="en-US" sz="3600" b="1" dirty="0">
              <a:solidFill>
                <a:srgbClr val="0000FF"/>
              </a:solidFill>
              <a:latin typeface="楷体_GB2312" pitchFamily="49" charset="-122"/>
              <a:ea typeface="楷体_GB2312" pitchFamily="49" charset="-122"/>
            </a:endParaRPr>
          </a:p>
          <a:p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为</a:t>
            </a:r>
            <a:r>
              <a:rPr lang="zh-CN" altLang="en-US" sz="36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坛而盟</a:t>
            </a:r>
            <a:endParaRPr lang="zh-CN" altLang="en-US" sz="3600" b="1" dirty="0">
              <a:solidFill>
                <a:srgbClr val="0000FF"/>
              </a:solidFill>
              <a:latin typeface="楷体_GB2312" pitchFamily="49" charset="-122"/>
              <a:ea typeface="楷体_GB2312" pitchFamily="49" charset="-122"/>
            </a:endParaRPr>
          </a:p>
          <a:p>
            <a:r>
              <a:rPr lang="en-US" altLang="zh-CN" sz="3600" b="1" dirty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8 </a:t>
            </a:r>
            <a:r>
              <a:rPr lang="zh-CN" altLang="en-US" sz="3600" b="1" dirty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然</a:t>
            </a:r>
            <a:endParaRPr lang="zh-CN" altLang="en-US" sz="3600" b="1" dirty="0">
              <a:solidFill>
                <a:schemeClr val="tx1"/>
              </a:solidFill>
              <a:latin typeface="楷体_GB2312" pitchFamily="49" charset="-122"/>
              <a:ea typeface="楷体_GB2312" pitchFamily="49" charset="-122"/>
            </a:endParaRPr>
          </a:p>
          <a:p>
            <a:r>
              <a:rPr lang="zh-CN" altLang="en-US" sz="36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吴广以为</a:t>
            </a:r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然</a:t>
            </a:r>
            <a:endParaRPr lang="zh-CN" altLang="en-US" sz="36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  <a:p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然</a:t>
            </a:r>
            <a:r>
              <a:rPr lang="zh-CN" altLang="en-US" sz="36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足下卜之鬼乎</a:t>
            </a:r>
            <a:r>
              <a:rPr lang="zh-CN" altLang="en-US" sz="3600" b="1" dirty="0">
                <a:latin typeface="楷体_GB2312" pitchFamily="49" charset="-122"/>
                <a:ea typeface="楷体_GB2312" pitchFamily="49" charset="-122"/>
              </a:rPr>
              <a:t> </a:t>
            </a:r>
            <a:endParaRPr lang="zh-CN" altLang="en-US" sz="3600" b="1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74789" name="Text Box 5"/>
          <p:cNvSpPr txBox="1"/>
          <p:nvPr/>
        </p:nvSpPr>
        <p:spPr>
          <a:xfrm>
            <a:off x="6781800" y="1524000"/>
            <a:ext cx="1371600" cy="645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担任</a:t>
            </a:r>
            <a:endParaRPr lang="zh-CN" altLang="en-US" sz="36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1748" name="Text Box 6"/>
          <p:cNvSpPr txBox="1"/>
          <p:nvPr/>
        </p:nvSpPr>
        <p:spPr>
          <a:xfrm>
            <a:off x="4648200" y="2438400"/>
            <a:ext cx="309880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endParaRPr lang="zh-CN" altLang="zh-CN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74791" name="Text Box 7"/>
          <p:cNvSpPr txBox="1"/>
          <p:nvPr/>
        </p:nvSpPr>
        <p:spPr>
          <a:xfrm>
            <a:off x="5334000" y="1981200"/>
            <a:ext cx="1219200" cy="645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向</a:t>
            </a:r>
            <a:endParaRPr lang="zh-CN" altLang="en-US" sz="36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1750" name="Text Box 8"/>
          <p:cNvSpPr txBox="1"/>
          <p:nvPr/>
        </p:nvSpPr>
        <p:spPr>
          <a:xfrm>
            <a:off x="5089525" y="3603625"/>
            <a:ext cx="309880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endParaRPr lang="zh-CN" altLang="zh-CN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74793" name="Text Box 9"/>
          <p:cNvSpPr txBox="1"/>
          <p:nvPr/>
        </p:nvSpPr>
        <p:spPr>
          <a:xfrm>
            <a:off x="5410200" y="2514600"/>
            <a:ext cx="641985" cy="64516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被</a:t>
            </a:r>
            <a:endParaRPr lang="zh-CN" altLang="en-US" sz="36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74794" name="Text Box 10"/>
          <p:cNvSpPr txBox="1"/>
          <p:nvPr/>
        </p:nvSpPr>
        <p:spPr>
          <a:xfrm>
            <a:off x="5181600" y="3124200"/>
            <a:ext cx="1295400" cy="645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称作</a:t>
            </a:r>
            <a:endParaRPr lang="zh-CN" altLang="en-US" sz="36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74795" name="Text Box 11"/>
          <p:cNvSpPr txBox="1"/>
          <p:nvPr/>
        </p:nvSpPr>
        <p:spPr>
          <a:xfrm>
            <a:off x="5334000" y="3733800"/>
            <a:ext cx="641985" cy="64516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筑</a:t>
            </a:r>
            <a:endParaRPr lang="zh-CN" altLang="en-US" sz="36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74796" name="Text Box 12"/>
          <p:cNvSpPr txBox="1"/>
          <p:nvPr/>
        </p:nvSpPr>
        <p:spPr>
          <a:xfrm>
            <a:off x="5867400" y="4724400"/>
            <a:ext cx="1447800" cy="645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正确</a:t>
            </a:r>
            <a:endParaRPr lang="zh-CN" altLang="en-US" sz="36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74797" name="Text Box 13"/>
          <p:cNvSpPr txBox="1"/>
          <p:nvPr/>
        </p:nvSpPr>
        <p:spPr>
          <a:xfrm>
            <a:off x="6096000" y="5410200"/>
            <a:ext cx="1371600" cy="645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然而</a:t>
            </a:r>
            <a:endParaRPr lang="zh-CN" altLang="en-US" sz="36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ransition>
    <p:sndAc>
      <p:stSnd>
        <p:snd r:embed="rId1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747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747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747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747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7479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7479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7479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747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4788" grpId="0"/>
      <p:bldP spid="374789" grpId="0"/>
      <p:bldP spid="374791" grpId="0"/>
      <p:bldP spid="374793" grpId="0"/>
      <p:bldP spid="374794" grpId="0"/>
      <p:bldP spid="374795" grpId="0"/>
      <p:bldP spid="374796" grpId="0"/>
      <p:bldP spid="37479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/>
      <p:sp>
        <p:nvSpPr>
          <p:cNvPr id="5121" name="标题 8193"/>
          <p:cNvSpPr>
            <a:spLocks noGrp="1"/>
          </p:cNvSpPr>
          <p:nvPr>
            <p:ph type="title"/>
          </p:nvPr>
        </p:nvSpPr>
        <p:spPr/>
        <p:txBody>
          <a:bodyPr anchor="ctr"/>
          <a:p>
            <a:r>
              <a:rPr lang="zh-CN" altLang="en-US" b="1" dirty="0">
                <a:latin typeface="楷体" panose="02010609060101010101" charset="-122"/>
                <a:ea typeface="楷体" panose="02010609060101010101" charset="-122"/>
              </a:rPr>
              <a:t>起义背景</a:t>
            </a:r>
            <a:endParaRPr lang="zh-CN" altLang="en-US" b="1" dirty="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8195" name="内容占位符 8194"/>
          <p:cNvSpPr>
            <a:spLocks noGrp="1"/>
          </p:cNvSpPr>
          <p:nvPr>
            <p:ph idx="1"/>
          </p:nvPr>
        </p:nvSpPr>
        <p:spPr>
          <a:xfrm>
            <a:off x="609600" y="1447800"/>
            <a:ext cx="10536555" cy="3667125"/>
          </a:xfrm>
        </p:spPr>
        <p:txBody>
          <a:bodyPr anchor="t"/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zh-CN" altLang="en-US" b="1" dirty="0">
                <a:latin typeface="楷体" panose="02010609060101010101" charset="-122"/>
                <a:ea typeface="楷体" panose="02010609060101010101" charset="-122"/>
              </a:rPr>
              <a:t>秦始皇统治时期，大规模地兴建宫殿和陵墓，以及筑长城、修驰道，对匈奴和南越的用兵，耗费了大量的人力和财力，极大地加重了人民的徭役和赋税负担。同时，还制订严刑酷法，使人民动辄触犯刑律。</a:t>
            </a:r>
            <a:endParaRPr lang="zh-CN" altLang="en-US" b="1" dirty="0">
              <a:latin typeface="楷体" panose="02010609060101010101" charset="-122"/>
              <a:ea typeface="楷体" panose="02010609060101010101" charset="-122"/>
            </a:endParaRPr>
          </a:p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zh-CN" altLang="en-US" b="1" dirty="0">
                <a:latin typeface="楷体" panose="02010609060101010101" charset="-122"/>
                <a:ea typeface="楷体" panose="02010609060101010101" charset="-122"/>
              </a:rPr>
              <a:t>秦二世继位后，赋敛益重，戍徭无已，用法也更为苛深，致使天下困疲不堪，人民陷于深重的苦难之中。</a:t>
            </a:r>
            <a:endParaRPr lang="zh-CN" altLang="en-US" b="1" dirty="0"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charRg st="0" end="9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indefinite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charRg st="91" end="13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2769" name="Text Box 3"/>
          <p:cNvSpPr txBox="1"/>
          <p:nvPr/>
        </p:nvSpPr>
        <p:spPr>
          <a:xfrm>
            <a:off x="20955" y="13335"/>
            <a:ext cx="3352800" cy="645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 algn="ctr"/>
            <a:r>
              <a:rPr lang="zh-CN" alt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二、一词多义</a:t>
            </a:r>
            <a:endParaRPr lang="zh-CN" altLang="en-US" sz="3600" b="1" dirty="0">
              <a:solidFill>
                <a:srgbClr val="FF0000"/>
              </a:solidFill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375812" name="Text Box 4"/>
          <p:cNvSpPr txBox="1"/>
          <p:nvPr/>
        </p:nvSpPr>
        <p:spPr>
          <a:xfrm>
            <a:off x="1524000" y="585788"/>
            <a:ext cx="5082540" cy="600075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32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9 </a:t>
            </a:r>
            <a:r>
              <a:rPr lang="zh-CN" altLang="en-US" sz="32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次</a:t>
            </a:r>
            <a:endParaRPr lang="zh-CN" altLang="en-US" sz="32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32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陈胜、吴广皆</a:t>
            </a:r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次</a:t>
            </a:r>
            <a:r>
              <a:rPr lang="zh-CN" altLang="en-US" sz="32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当行</a:t>
            </a:r>
            <a:endParaRPr lang="zh-CN" altLang="en-US" sz="3200" b="1" dirty="0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32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又间令吴广之</a:t>
            </a:r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次</a:t>
            </a:r>
            <a:r>
              <a:rPr lang="zh-CN" altLang="en-US" sz="32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所旁丛祠中</a:t>
            </a:r>
            <a:endParaRPr lang="zh-CN" altLang="en-US" sz="3200" b="1" dirty="0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32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10 </a:t>
            </a:r>
            <a:r>
              <a:rPr lang="zh-CN" altLang="en-US" sz="32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书</a:t>
            </a:r>
            <a:endParaRPr lang="zh-CN" altLang="en-US" sz="32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32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乃丹</a:t>
            </a:r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书</a:t>
            </a:r>
            <a:r>
              <a:rPr lang="zh-CN" altLang="en-US" sz="32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帛曰</a:t>
            </a:r>
            <a:r>
              <a:rPr lang="zh-CN" altLang="en-US" sz="3200" b="1" dirty="0">
                <a:solidFill>
                  <a:srgbClr val="0000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“</a:t>
            </a:r>
            <a:r>
              <a:rPr lang="zh-CN" altLang="en-US" sz="32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陈胜王</a:t>
            </a:r>
            <a:r>
              <a:rPr lang="zh-CN" altLang="en-US" sz="3200" b="1" dirty="0">
                <a:solidFill>
                  <a:srgbClr val="0000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”</a:t>
            </a:r>
            <a:endParaRPr lang="zh-CN" altLang="en-US" sz="3200" b="1" dirty="0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32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得鱼腹中</a:t>
            </a:r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书</a:t>
            </a:r>
            <a:endParaRPr lang="zh-CN" altLang="en-US" sz="32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32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11 </a:t>
            </a:r>
            <a:r>
              <a:rPr lang="zh-CN" altLang="en-US" sz="32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欲</a:t>
            </a:r>
            <a:endParaRPr lang="zh-CN" altLang="en-US" sz="32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32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从民</a:t>
            </a:r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欲</a:t>
            </a:r>
            <a:r>
              <a:rPr lang="zh-CN" altLang="en-US" sz="32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也</a:t>
            </a:r>
            <a:endParaRPr lang="zh-CN" altLang="en-US" sz="3200" b="1" dirty="0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32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广故数言</a:t>
            </a:r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欲</a:t>
            </a:r>
            <a:r>
              <a:rPr lang="zh-CN" altLang="en-US" sz="32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亡 </a:t>
            </a:r>
            <a:endParaRPr lang="zh-CN" altLang="en-US" sz="3200" b="1" dirty="0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75813" name="Text Box 5"/>
          <p:cNvSpPr txBox="1"/>
          <p:nvPr/>
        </p:nvSpPr>
        <p:spPr>
          <a:xfrm>
            <a:off x="7171690" y="1042988"/>
            <a:ext cx="1295400" cy="58356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编次</a:t>
            </a:r>
            <a:endParaRPr lang="zh-CN" altLang="en-US" sz="32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2772" name="Text Box 6"/>
          <p:cNvSpPr txBox="1"/>
          <p:nvPr/>
        </p:nvSpPr>
        <p:spPr>
          <a:xfrm>
            <a:off x="3733800" y="2209800"/>
            <a:ext cx="309880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endParaRPr lang="zh-CN" altLang="zh-CN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75815" name="Text Box 7"/>
          <p:cNvSpPr txBox="1"/>
          <p:nvPr/>
        </p:nvSpPr>
        <p:spPr>
          <a:xfrm>
            <a:off x="7171690" y="1626870"/>
            <a:ext cx="2819400" cy="58356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军队驻扎</a:t>
            </a:r>
            <a:endParaRPr lang="zh-CN" altLang="en-US" sz="32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2774" name="Text Box 8"/>
          <p:cNvSpPr txBox="1"/>
          <p:nvPr/>
        </p:nvSpPr>
        <p:spPr>
          <a:xfrm>
            <a:off x="4175125" y="3375025"/>
            <a:ext cx="309880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endParaRPr lang="zh-CN" altLang="zh-CN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75817" name="Text Box 9"/>
          <p:cNvSpPr txBox="1"/>
          <p:nvPr/>
        </p:nvSpPr>
        <p:spPr>
          <a:xfrm>
            <a:off x="5410200" y="2971800"/>
            <a:ext cx="641985" cy="64516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写</a:t>
            </a:r>
            <a:endParaRPr lang="zh-CN" altLang="en-US" sz="36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75818" name="Text Box 10"/>
          <p:cNvSpPr txBox="1"/>
          <p:nvPr/>
        </p:nvSpPr>
        <p:spPr>
          <a:xfrm>
            <a:off x="5334000" y="3733800"/>
            <a:ext cx="1524000" cy="645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字条</a:t>
            </a:r>
            <a:endParaRPr lang="zh-CN" altLang="en-US" sz="36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75819" name="Text Box 11"/>
          <p:cNvSpPr txBox="1"/>
          <p:nvPr/>
        </p:nvSpPr>
        <p:spPr>
          <a:xfrm>
            <a:off x="5257800" y="5105400"/>
            <a:ext cx="1447800" cy="645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愿望</a:t>
            </a:r>
            <a:endParaRPr lang="zh-CN" altLang="en-US" sz="36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75820" name="Text Box 12"/>
          <p:cNvSpPr txBox="1"/>
          <p:nvPr/>
        </p:nvSpPr>
        <p:spPr>
          <a:xfrm>
            <a:off x="5410200" y="5867400"/>
            <a:ext cx="2362200" cy="645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想，想要</a:t>
            </a:r>
            <a:endParaRPr lang="zh-CN" altLang="en-US" sz="36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ransition>
    <p:sndAc>
      <p:stSnd>
        <p:snd r:embed="rId1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758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758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758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758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758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758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758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5812" grpId="0"/>
      <p:bldP spid="375813" grpId="0"/>
      <p:bldP spid="375815" grpId="0"/>
      <p:bldP spid="375817" grpId="0"/>
      <p:bldP spid="375818" grpId="0"/>
      <p:bldP spid="375819" grpId="0"/>
      <p:bldP spid="375820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3793" name="Text Box 3"/>
          <p:cNvSpPr txBox="1"/>
          <p:nvPr/>
        </p:nvSpPr>
        <p:spPr>
          <a:xfrm>
            <a:off x="-2540" y="3175"/>
            <a:ext cx="3352800" cy="645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 algn="ctr"/>
            <a:r>
              <a:rPr lang="zh-CN" alt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二、一词多义</a:t>
            </a:r>
            <a:endParaRPr lang="zh-CN" altLang="en-US" sz="3600" b="1" dirty="0">
              <a:solidFill>
                <a:srgbClr val="FF0000"/>
              </a:solidFill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376836" name="Text Box 4"/>
          <p:cNvSpPr txBox="1"/>
          <p:nvPr/>
        </p:nvSpPr>
        <p:spPr>
          <a:xfrm>
            <a:off x="2895600" y="533400"/>
            <a:ext cx="4314825" cy="563118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3600" b="1" dirty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12 </a:t>
            </a:r>
            <a:r>
              <a:rPr lang="zh-CN" altLang="en-US" sz="3600" b="1" dirty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行</a:t>
            </a:r>
            <a:endParaRPr lang="zh-CN" altLang="en-US" sz="3600" b="1" dirty="0">
              <a:solidFill>
                <a:schemeClr val="tx1"/>
              </a:solidFill>
              <a:latin typeface="楷体_GB2312" pitchFamily="49" charset="-122"/>
              <a:ea typeface="楷体_GB2312" pitchFamily="49" charset="-122"/>
            </a:endParaRPr>
          </a:p>
          <a:p>
            <a:r>
              <a:rPr lang="zh-CN" altLang="en-US" sz="36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陈胜</a:t>
            </a:r>
            <a:r>
              <a:rPr lang="en-US" altLang="en-US" sz="36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、</a:t>
            </a:r>
            <a:r>
              <a:rPr lang="zh-CN" altLang="en-US" sz="36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吴广皆次当</a:t>
            </a:r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行</a:t>
            </a:r>
            <a:r>
              <a:rPr lang="zh-CN" altLang="en-US" sz="36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 </a:t>
            </a:r>
            <a:endParaRPr lang="zh-CN" altLang="en-US" sz="3600" b="1" dirty="0">
              <a:solidFill>
                <a:srgbClr val="0000FF"/>
              </a:solidFill>
              <a:latin typeface="楷体_GB2312" pitchFamily="49" charset="-122"/>
              <a:ea typeface="楷体_GB2312" pitchFamily="49" charset="-122"/>
            </a:endParaRPr>
          </a:p>
          <a:p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行</a:t>
            </a:r>
            <a:r>
              <a:rPr lang="zh-CN" altLang="en-US" sz="36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收兵</a:t>
            </a:r>
            <a:endParaRPr lang="zh-CN" altLang="en-US" sz="3600" b="1" dirty="0">
              <a:solidFill>
                <a:srgbClr val="0000FF"/>
              </a:solidFill>
              <a:latin typeface="楷体_GB2312" pitchFamily="49" charset="-122"/>
              <a:ea typeface="楷体_GB2312" pitchFamily="49" charset="-122"/>
            </a:endParaRPr>
          </a:p>
          <a:p>
            <a:r>
              <a:rPr lang="en-US" altLang="zh-CN" sz="3600" b="1" dirty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13 </a:t>
            </a:r>
            <a:r>
              <a:rPr lang="zh-CN" altLang="en-US" sz="3600" b="1" dirty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乃</a:t>
            </a:r>
            <a:endParaRPr lang="zh-CN" altLang="en-US" sz="3600" b="1" dirty="0">
              <a:solidFill>
                <a:schemeClr val="tx1"/>
              </a:solidFill>
              <a:latin typeface="楷体_GB2312" pitchFamily="49" charset="-122"/>
              <a:ea typeface="楷体_GB2312" pitchFamily="49" charset="-122"/>
            </a:endParaRPr>
          </a:p>
          <a:p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乃</a:t>
            </a:r>
            <a:r>
              <a:rPr lang="zh-CN" altLang="en-US" sz="36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行卜</a:t>
            </a:r>
            <a:endParaRPr lang="zh-CN" altLang="en-US" sz="3600" b="1" dirty="0">
              <a:solidFill>
                <a:srgbClr val="0000FF"/>
              </a:solidFill>
              <a:latin typeface="楷体_GB2312" pitchFamily="49" charset="-122"/>
              <a:ea typeface="楷体_GB2312" pitchFamily="49" charset="-122"/>
            </a:endParaRPr>
          </a:p>
          <a:p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乃</a:t>
            </a:r>
            <a:r>
              <a:rPr lang="zh-CN" altLang="en-US" sz="36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入据陈</a:t>
            </a:r>
            <a:endParaRPr lang="zh-CN" altLang="en-US" sz="3600" b="1" dirty="0">
              <a:solidFill>
                <a:srgbClr val="0000FF"/>
              </a:solidFill>
              <a:latin typeface="楷体_GB2312" pitchFamily="49" charset="-122"/>
              <a:ea typeface="楷体_GB2312" pitchFamily="49" charset="-122"/>
            </a:endParaRPr>
          </a:p>
          <a:p>
            <a:r>
              <a:rPr lang="zh-CN" altLang="en-US" sz="36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当立者</a:t>
            </a:r>
            <a:r>
              <a:rPr lang="zh-CN" alt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乃</a:t>
            </a:r>
            <a:r>
              <a:rPr lang="zh-CN" altLang="en-US" sz="3600" b="1" dirty="0">
                <a:solidFill>
                  <a:srgbClr val="0000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公子扶苏</a:t>
            </a:r>
            <a:endParaRPr lang="zh-CN" altLang="en-US" sz="3600" b="1" dirty="0">
              <a:solidFill>
                <a:srgbClr val="0000FF"/>
              </a:solidFill>
              <a:latin typeface="楷体_GB2312" pitchFamily="49" charset="-122"/>
              <a:ea typeface="楷体_GB2312" pitchFamily="49" charset="-122"/>
            </a:endParaRPr>
          </a:p>
          <a:p>
            <a:r>
              <a:rPr lang="en-US" altLang="zh-CN" sz="3600" b="1" dirty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14 </a:t>
            </a:r>
            <a:r>
              <a:rPr lang="zh-CN" altLang="en-US" sz="3600" b="1" dirty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故</a:t>
            </a:r>
            <a:endParaRPr lang="zh-CN" altLang="en-US" sz="3600" b="1" dirty="0">
              <a:solidFill>
                <a:schemeClr val="tx1"/>
              </a:solidFill>
              <a:latin typeface="楷体_GB2312" pitchFamily="49" charset="-122"/>
              <a:ea typeface="楷体_GB2312" pitchFamily="49" charset="-122"/>
            </a:endParaRPr>
          </a:p>
          <a:p>
            <a:r>
              <a:rPr lang="zh-CN" altLang="en-US" sz="36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扶苏以数谏</a:t>
            </a:r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故</a:t>
            </a:r>
            <a:endParaRPr lang="zh-CN" altLang="en-US" sz="36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  <a:p>
            <a:r>
              <a:rPr lang="zh-CN" altLang="en-US" sz="36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广</a:t>
            </a:r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故</a:t>
            </a:r>
            <a:r>
              <a:rPr lang="zh-CN" altLang="en-US" sz="36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数言欲亡</a:t>
            </a:r>
            <a:endParaRPr lang="zh-CN" altLang="en-US" sz="3600" b="1" dirty="0">
              <a:solidFill>
                <a:srgbClr val="0000FF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76837" name="Text Box 5"/>
          <p:cNvSpPr txBox="1"/>
          <p:nvPr/>
        </p:nvSpPr>
        <p:spPr>
          <a:xfrm>
            <a:off x="7315200" y="1143000"/>
            <a:ext cx="1524000" cy="58356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队伍</a:t>
            </a:r>
            <a:endParaRPr lang="zh-CN" altLang="en-US" sz="32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3796" name="Text Box 6"/>
          <p:cNvSpPr txBox="1"/>
          <p:nvPr/>
        </p:nvSpPr>
        <p:spPr>
          <a:xfrm>
            <a:off x="5105400" y="2209800"/>
            <a:ext cx="309880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endParaRPr lang="zh-CN" altLang="zh-CN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76839" name="Text Box 7"/>
          <p:cNvSpPr txBox="1"/>
          <p:nvPr/>
        </p:nvSpPr>
        <p:spPr>
          <a:xfrm>
            <a:off x="4495800" y="1676400"/>
            <a:ext cx="1295400" cy="58356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行军</a:t>
            </a:r>
            <a:endParaRPr lang="zh-CN" altLang="en-US" sz="32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3798" name="Text Box 8"/>
          <p:cNvSpPr txBox="1"/>
          <p:nvPr/>
        </p:nvSpPr>
        <p:spPr>
          <a:xfrm>
            <a:off x="5546725" y="3375025"/>
            <a:ext cx="309880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endParaRPr lang="zh-CN" altLang="zh-CN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76841" name="Text Box 9"/>
          <p:cNvSpPr txBox="1"/>
          <p:nvPr/>
        </p:nvSpPr>
        <p:spPr>
          <a:xfrm>
            <a:off x="4495800" y="2743200"/>
            <a:ext cx="2362200" cy="645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于是，就</a:t>
            </a:r>
            <a:endParaRPr lang="zh-CN" altLang="en-US" sz="36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76842" name="Text Box 10"/>
          <p:cNvSpPr txBox="1"/>
          <p:nvPr/>
        </p:nvSpPr>
        <p:spPr>
          <a:xfrm>
            <a:off x="4953000" y="3276600"/>
            <a:ext cx="641985" cy="64516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才</a:t>
            </a:r>
            <a:endParaRPr lang="zh-CN" altLang="en-US" sz="36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76843" name="Text Box 11"/>
          <p:cNvSpPr txBox="1"/>
          <p:nvPr/>
        </p:nvSpPr>
        <p:spPr>
          <a:xfrm>
            <a:off x="6901815" y="3829685"/>
            <a:ext cx="641985" cy="64516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是</a:t>
            </a:r>
            <a:endParaRPr lang="zh-CN" altLang="en-US" sz="36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76844" name="Text Box 12"/>
          <p:cNvSpPr txBox="1"/>
          <p:nvPr/>
        </p:nvSpPr>
        <p:spPr>
          <a:xfrm>
            <a:off x="6141085" y="4914900"/>
            <a:ext cx="1752600" cy="645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缘故</a:t>
            </a:r>
            <a:endParaRPr lang="zh-CN" altLang="en-US" sz="36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76845" name="Text Box 13"/>
          <p:cNvSpPr txBox="1"/>
          <p:nvPr/>
        </p:nvSpPr>
        <p:spPr>
          <a:xfrm>
            <a:off x="6141085" y="5458460"/>
            <a:ext cx="1600200" cy="645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故意</a:t>
            </a:r>
            <a:endParaRPr lang="zh-CN" altLang="en-US" sz="36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ransition>
    <p:sndAc>
      <p:stSnd>
        <p:snd r:embed="rId1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768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768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768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768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768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768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768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768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6836" grpId="0"/>
      <p:bldP spid="376837" grpId="0"/>
      <p:bldP spid="376839" grpId="0"/>
      <p:bldP spid="376841" grpId="0"/>
      <p:bldP spid="376842" grpId="0"/>
      <p:bldP spid="376843" grpId="0"/>
      <p:bldP spid="376844" grpId="0"/>
      <p:bldP spid="376845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4817" name="Text Box 3"/>
          <p:cNvSpPr txBox="1"/>
          <p:nvPr/>
        </p:nvSpPr>
        <p:spPr>
          <a:xfrm>
            <a:off x="-18415" y="50800"/>
            <a:ext cx="2971800" cy="58356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 algn="ctr"/>
            <a:r>
              <a:rPr lang="zh-CN" altLang="en-US" sz="3200" b="1" dirty="0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二、一词多义</a:t>
            </a:r>
            <a:endParaRPr lang="zh-CN" altLang="en-US" sz="3200" b="1" dirty="0">
              <a:solidFill>
                <a:srgbClr val="FF0000"/>
              </a:solidFill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377860" name="Text Box 4"/>
          <p:cNvSpPr txBox="1"/>
          <p:nvPr/>
        </p:nvSpPr>
        <p:spPr>
          <a:xfrm>
            <a:off x="2590800" y="1155700"/>
            <a:ext cx="5490845" cy="427672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3200" b="1" dirty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15 </a:t>
            </a:r>
            <a:r>
              <a:rPr lang="zh-CN" altLang="en-US" sz="3200" b="1" dirty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令</a:t>
            </a:r>
            <a:endParaRPr lang="zh-CN" altLang="en-US" sz="3200" b="1" dirty="0">
              <a:solidFill>
                <a:schemeClr val="tx1"/>
              </a:solidFill>
              <a:latin typeface="楷体_GB2312" pitchFamily="49" charset="-122"/>
              <a:ea typeface="楷体_GB2312" pitchFamily="49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32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令</a:t>
            </a:r>
            <a:r>
              <a:rPr lang="zh-CN" altLang="en-US" sz="32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辱之</a:t>
            </a:r>
            <a:endParaRPr lang="zh-CN" altLang="en-US" sz="3200" b="1" dirty="0">
              <a:solidFill>
                <a:srgbClr val="0000FF"/>
              </a:solidFill>
              <a:latin typeface="楷体_GB2312" pitchFamily="49" charset="-122"/>
              <a:ea typeface="楷体_GB2312" pitchFamily="49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32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乃</a:t>
            </a:r>
            <a:r>
              <a:rPr lang="zh-CN" altLang="en-US" sz="32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令</a:t>
            </a:r>
            <a:r>
              <a:rPr lang="zh-CN" altLang="en-US" sz="32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符离人葛婴将兵徇蕲以东</a:t>
            </a:r>
            <a:endParaRPr lang="zh-CN" altLang="en-US" sz="3200" b="1" dirty="0">
              <a:solidFill>
                <a:srgbClr val="0000FF"/>
              </a:solidFill>
              <a:latin typeface="楷体_GB2312" pitchFamily="49" charset="-122"/>
              <a:ea typeface="楷体_GB2312" pitchFamily="49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32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召</a:t>
            </a:r>
            <a:r>
              <a:rPr lang="zh-CN" altLang="en-US" sz="32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令</a:t>
            </a:r>
            <a:r>
              <a:rPr lang="zh-CN" altLang="en-US" sz="32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徒属曰 </a:t>
            </a:r>
            <a:endParaRPr lang="zh-CN" altLang="en-US" sz="3200" b="1" dirty="0">
              <a:solidFill>
                <a:srgbClr val="0000FF"/>
              </a:solidFill>
              <a:latin typeface="楷体_GB2312" pitchFamily="49" charset="-122"/>
              <a:ea typeface="楷体_GB2312" pitchFamily="49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32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号</a:t>
            </a:r>
            <a:r>
              <a:rPr lang="zh-CN" altLang="en-US" sz="32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令</a:t>
            </a:r>
            <a:r>
              <a:rPr lang="zh-CN" altLang="en-US" sz="32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召三老</a:t>
            </a:r>
            <a:endParaRPr lang="zh-CN" altLang="en-US" sz="3200" b="1" dirty="0">
              <a:solidFill>
                <a:srgbClr val="0000FF"/>
              </a:solidFill>
              <a:latin typeface="楷体_GB2312" pitchFamily="49" charset="-122"/>
              <a:ea typeface="楷体_GB2312" pitchFamily="49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32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陈守</a:t>
            </a:r>
            <a:r>
              <a:rPr lang="zh-CN" altLang="en-US" sz="32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令</a:t>
            </a:r>
            <a:r>
              <a:rPr lang="zh-CN" altLang="en-US" sz="32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皆不在</a:t>
            </a:r>
            <a:endParaRPr lang="zh-CN" altLang="en-US" sz="3200" b="1" dirty="0">
              <a:solidFill>
                <a:srgbClr val="0000FF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4819" name="Text Box 6"/>
          <p:cNvSpPr txBox="1"/>
          <p:nvPr/>
        </p:nvSpPr>
        <p:spPr>
          <a:xfrm>
            <a:off x="4800600" y="2209800"/>
            <a:ext cx="309880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endParaRPr lang="zh-CN" altLang="zh-CN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77863" name="Text Box 7"/>
          <p:cNvSpPr txBox="1"/>
          <p:nvPr/>
        </p:nvSpPr>
        <p:spPr>
          <a:xfrm>
            <a:off x="4191000" y="1828800"/>
            <a:ext cx="591185" cy="58356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使</a:t>
            </a:r>
            <a:endParaRPr lang="zh-CN" altLang="en-US" sz="32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4821" name="Text Box 8"/>
          <p:cNvSpPr txBox="1"/>
          <p:nvPr/>
        </p:nvSpPr>
        <p:spPr>
          <a:xfrm>
            <a:off x="5241925" y="3375025"/>
            <a:ext cx="309880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endParaRPr lang="zh-CN" altLang="zh-CN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77865" name="Text Box 9"/>
          <p:cNvSpPr txBox="1"/>
          <p:nvPr/>
        </p:nvSpPr>
        <p:spPr>
          <a:xfrm>
            <a:off x="7991475" y="2503488"/>
            <a:ext cx="1066800" cy="645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派</a:t>
            </a:r>
            <a:endParaRPr lang="zh-CN" altLang="en-US" sz="36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77866" name="Text Box 10"/>
          <p:cNvSpPr txBox="1"/>
          <p:nvPr/>
        </p:nvSpPr>
        <p:spPr>
          <a:xfrm>
            <a:off x="4953000" y="3276600"/>
            <a:ext cx="1101090" cy="64516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召集</a:t>
            </a:r>
            <a:endParaRPr lang="zh-CN" altLang="en-US" sz="36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77867" name="Text Box 11"/>
          <p:cNvSpPr txBox="1"/>
          <p:nvPr/>
        </p:nvSpPr>
        <p:spPr>
          <a:xfrm>
            <a:off x="4953000" y="3962400"/>
            <a:ext cx="1101090" cy="64516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召集</a:t>
            </a:r>
            <a:endParaRPr lang="zh-CN" altLang="en-US" sz="36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77868" name="Text Box 12"/>
          <p:cNvSpPr txBox="1"/>
          <p:nvPr/>
        </p:nvSpPr>
        <p:spPr>
          <a:xfrm>
            <a:off x="5551805" y="4787265"/>
            <a:ext cx="1828800" cy="645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县令</a:t>
            </a:r>
            <a:endParaRPr lang="zh-CN" altLang="en-US" sz="36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77869" name="Text Box 13"/>
          <p:cNvSpPr txBox="1"/>
          <p:nvPr/>
        </p:nvSpPr>
        <p:spPr>
          <a:xfrm>
            <a:off x="7162800" y="5638800"/>
            <a:ext cx="309880" cy="64516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endParaRPr lang="zh-CN" altLang="zh-CN" sz="36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ransition>
    <p:sndAc>
      <p:stSnd>
        <p:snd r:embed="rId1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778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778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778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778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778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778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778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7860" grpId="0"/>
      <p:bldP spid="377863" grpId="0"/>
      <p:bldP spid="377865" grpId="0"/>
      <p:bldP spid="377866" grpId="0"/>
      <p:bldP spid="377867" grpId="0"/>
      <p:bldP spid="377868" grpId="0"/>
      <p:bldP spid="377869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5841" name="Text Box 3"/>
          <p:cNvSpPr txBox="1"/>
          <p:nvPr/>
        </p:nvSpPr>
        <p:spPr>
          <a:xfrm>
            <a:off x="8890" y="30480"/>
            <a:ext cx="3352800" cy="645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二、一词多义</a:t>
            </a:r>
            <a:endParaRPr lang="zh-CN" altLang="en-US" sz="3600" b="1" dirty="0">
              <a:solidFill>
                <a:srgbClr val="FF0000"/>
              </a:solidFill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378884" name="Text Box 4"/>
          <p:cNvSpPr txBox="1"/>
          <p:nvPr/>
        </p:nvSpPr>
        <p:spPr>
          <a:xfrm>
            <a:off x="1524000" y="1524000"/>
            <a:ext cx="7987665" cy="452310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36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16 </a:t>
            </a:r>
            <a:r>
              <a:rPr lang="zh-CN" altLang="en-US" sz="36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当</a:t>
            </a:r>
            <a:endParaRPr lang="zh-CN" altLang="en-US" sz="36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36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皆次</a:t>
            </a:r>
            <a:r>
              <a:rPr lang="zh-CN" altLang="en-US" sz="36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当</a:t>
            </a:r>
            <a:r>
              <a:rPr lang="zh-CN" altLang="en-US" sz="36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行</a:t>
            </a:r>
            <a:endParaRPr lang="zh-CN" altLang="en-US" sz="36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36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不</a:t>
            </a:r>
            <a:r>
              <a:rPr lang="zh-CN" altLang="en-US" sz="36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当</a:t>
            </a:r>
            <a:r>
              <a:rPr lang="zh-CN" altLang="en-US" sz="36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立</a:t>
            </a:r>
            <a:endParaRPr lang="zh-CN" altLang="en-US" sz="3600" b="1" dirty="0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en-US" altLang="zh-CN" sz="36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36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17 </a:t>
            </a:r>
            <a:r>
              <a:rPr lang="zh-CN" altLang="en-US" sz="36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会</a:t>
            </a:r>
            <a:endParaRPr lang="zh-CN" altLang="en-US" sz="36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36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会</a:t>
            </a:r>
            <a:r>
              <a:rPr lang="zh-CN" altLang="en-US" sz="36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天大雨来</a:t>
            </a:r>
            <a:endParaRPr lang="zh-CN" altLang="en-US" sz="3600" b="1" dirty="0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36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数日，号令召三老，豪杰与皆来</a:t>
            </a:r>
            <a:r>
              <a:rPr lang="zh-CN" altLang="en-US" sz="36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会</a:t>
            </a:r>
            <a:r>
              <a:rPr lang="zh-CN" altLang="en-US" sz="36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计事</a:t>
            </a:r>
            <a:endParaRPr lang="zh-CN" altLang="en-US" sz="3600" b="1" dirty="0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en-US" altLang="zh-CN" sz="36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78885" name="Text Box 5"/>
          <p:cNvSpPr txBox="1"/>
          <p:nvPr/>
        </p:nvSpPr>
        <p:spPr>
          <a:xfrm>
            <a:off x="3505200" y="2057400"/>
            <a:ext cx="1371600" cy="645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在</a:t>
            </a:r>
            <a:endParaRPr lang="zh-CN" altLang="en-US" sz="36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5844" name="Text Box 6"/>
          <p:cNvSpPr txBox="1"/>
          <p:nvPr/>
        </p:nvSpPr>
        <p:spPr>
          <a:xfrm>
            <a:off x="3733800" y="2209800"/>
            <a:ext cx="309880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endParaRPr lang="zh-CN" altLang="zh-CN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78887" name="Text Box 7"/>
          <p:cNvSpPr txBox="1"/>
          <p:nvPr/>
        </p:nvSpPr>
        <p:spPr>
          <a:xfrm>
            <a:off x="3429000" y="2667000"/>
            <a:ext cx="2971800" cy="645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应当，应该</a:t>
            </a:r>
            <a:endParaRPr lang="zh-CN" altLang="en-US" sz="36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5846" name="Text Box 8"/>
          <p:cNvSpPr txBox="1"/>
          <p:nvPr/>
        </p:nvSpPr>
        <p:spPr>
          <a:xfrm>
            <a:off x="4175125" y="3375025"/>
            <a:ext cx="309880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endParaRPr lang="zh-CN" altLang="zh-CN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78889" name="Text Box 9"/>
          <p:cNvSpPr txBox="1"/>
          <p:nvPr/>
        </p:nvSpPr>
        <p:spPr>
          <a:xfrm>
            <a:off x="4038600" y="3733800"/>
            <a:ext cx="3396615" cy="64516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适逢，恰巧遇到</a:t>
            </a:r>
            <a:endParaRPr lang="zh-CN" altLang="en-US" sz="36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78890" name="Text Box 10"/>
          <p:cNvSpPr txBox="1"/>
          <p:nvPr/>
        </p:nvSpPr>
        <p:spPr>
          <a:xfrm>
            <a:off x="9686925" y="4272280"/>
            <a:ext cx="1295400" cy="645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集会</a:t>
            </a:r>
            <a:endParaRPr lang="zh-CN" altLang="en-US" sz="36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ransition>
    <p:sndAc>
      <p:stSnd>
        <p:snd r:embed="rId1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788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788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788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788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788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884" grpId="0"/>
      <p:bldP spid="378885" grpId="0"/>
      <p:bldP spid="378887" grpId="0"/>
      <p:bldP spid="378889" grpId="0"/>
      <p:bldP spid="378890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6865" name="Text Box 3"/>
          <p:cNvSpPr txBox="1"/>
          <p:nvPr/>
        </p:nvSpPr>
        <p:spPr>
          <a:xfrm>
            <a:off x="33020" y="6985"/>
            <a:ext cx="2667000" cy="58356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3200" b="1" dirty="0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三、词类活用</a:t>
            </a:r>
            <a:endParaRPr lang="zh-CN" altLang="en-US" sz="3200" b="1" dirty="0">
              <a:solidFill>
                <a:srgbClr val="FF0000"/>
              </a:solidFill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379908" name="Text Box 4"/>
          <p:cNvSpPr txBox="1"/>
          <p:nvPr/>
        </p:nvSpPr>
        <p:spPr>
          <a:xfrm>
            <a:off x="1385570" y="881380"/>
            <a:ext cx="4879340" cy="550799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32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en-US" sz="32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zh-CN" altLang="en-US" sz="32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将军身披</a:t>
            </a:r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坚</a:t>
            </a:r>
            <a:r>
              <a:rPr lang="zh-CN" altLang="en-US" sz="32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执</a:t>
            </a:r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锐</a:t>
            </a:r>
            <a:endParaRPr lang="zh-CN" altLang="en-US" sz="32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zh-CN" altLang="en-US" sz="3200" b="1" dirty="0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32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zh-CN" altLang="en-US" sz="32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zh-CN" altLang="en-US" sz="32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乃</a:t>
            </a:r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丹书</a:t>
            </a:r>
            <a:r>
              <a:rPr lang="zh-CN" altLang="en-US" sz="32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帛曰</a:t>
            </a:r>
            <a:r>
              <a:rPr lang="zh-CN" altLang="en-US" sz="3200" b="1" dirty="0">
                <a:solidFill>
                  <a:srgbClr val="0000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“</a:t>
            </a:r>
            <a:r>
              <a:rPr lang="zh-CN" altLang="en-US" sz="32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陈胜</a:t>
            </a:r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王</a:t>
            </a:r>
            <a:r>
              <a:rPr lang="zh-CN" altLang="en-US" sz="3200" b="1" dirty="0">
                <a:solidFill>
                  <a:srgbClr val="0000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”</a:t>
            </a:r>
            <a:endParaRPr lang="zh-CN" altLang="en-US" sz="3200" b="1" dirty="0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zh-CN" altLang="en-US" sz="3200" b="1" dirty="0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32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r>
              <a:rPr lang="zh-CN" altLang="en-US" sz="32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狐</a:t>
            </a:r>
            <a:r>
              <a:rPr lang="zh-CN" altLang="en-US" sz="32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鸣呼曰</a:t>
            </a:r>
            <a:endParaRPr lang="zh-CN" altLang="en-US" sz="3200" b="1" dirty="0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zh-CN" altLang="en-US" sz="3200" b="1" dirty="0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32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</a:t>
            </a:r>
            <a:r>
              <a:rPr lang="zh-CN" altLang="en-US" sz="32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忿恚</a:t>
            </a:r>
            <a:r>
              <a:rPr lang="zh-CN" altLang="en-US" sz="32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尉</a:t>
            </a:r>
            <a:endParaRPr lang="zh-CN" altLang="en-US" sz="3200" b="1" dirty="0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zh-CN" altLang="en-US" sz="3200" b="1" dirty="0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32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</a:t>
            </a:r>
            <a:r>
              <a:rPr lang="zh-CN" altLang="en-US" sz="32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zh-CN" altLang="en-US" sz="32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夜</a:t>
            </a:r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篝</a:t>
            </a:r>
            <a:r>
              <a:rPr lang="zh-CN" altLang="en-US" sz="32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火</a:t>
            </a:r>
            <a:endParaRPr lang="zh-CN" altLang="en-US" sz="3200" b="1" dirty="0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32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6</a:t>
            </a:r>
            <a:r>
              <a:rPr lang="zh-CN" altLang="en-US" sz="32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zh-CN" altLang="en-US" sz="32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皆</a:t>
            </a:r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指目</a:t>
            </a:r>
            <a:r>
              <a:rPr lang="zh-CN" altLang="en-US" sz="32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陈胜</a:t>
            </a:r>
            <a:r>
              <a:rPr lang="en-US" altLang="zh-CN" sz="32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:</a:t>
            </a:r>
            <a:endParaRPr lang="en-US" altLang="zh-CN" sz="3200" b="1" dirty="0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32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7</a:t>
            </a:r>
            <a:r>
              <a:rPr lang="zh-CN" altLang="en-US" sz="32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法</a:t>
            </a:r>
            <a:r>
              <a:rPr lang="zh-CN" altLang="en-US" sz="32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皆斩 </a:t>
            </a:r>
            <a:endParaRPr lang="zh-CN" altLang="en-US" sz="3200" b="1" dirty="0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6867" name="Text Box 6"/>
          <p:cNvSpPr txBox="1"/>
          <p:nvPr/>
        </p:nvSpPr>
        <p:spPr>
          <a:xfrm>
            <a:off x="3962400" y="2332038"/>
            <a:ext cx="309880" cy="58356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endParaRPr lang="zh-CN" altLang="zh-CN" sz="32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79911" name="Text Box 7"/>
          <p:cNvSpPr txBox="1"/>
          <p:nvPr/>
        </p:nvSpPr>
        <p:spPr>
          <a:xfrm>
            <a:off x="6324600" y="1933575"/>
            <a:ext cx="338328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丹，名作状，用丹砂</a:t>
            </a:r>
            <a:endParaRPr lang="zh-CN" altLang="en-US" sz="2800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6869" name="Text Box 8"/>
          <p:cNvSpPr txBox="1"/>
          <p:nvPr/>
        </p:nvSpPr>
        <p:spPr>
          <a:xfrm>
            <a:off x="4403725" y="3497263"/>
            <a:ext cx="309880" cy="58356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endParaRPr lang="zh-CN" altLang="zh-CN" sz="32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79913" name="Text Box 9"/>
          <p:cNvSpPr txBox="1"/>
          <p:nvPr/>
        </p:nvSpPr>
        <p:spPr>
          <a:xfrm>
            <a:off x="4572000" y="2438400"/>
            <a:ext cx="2819400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书，名作动，写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379914" name="Text Box 10"/>
          <p:cNvSpPr txBox="1"/>
          <p:nvPr/>
        </p:nvSpPr>
        <p:spPr>
          <a:xfrm>
            <a:off x="7391400" y="2438400"/>
            <a:ext cx="304292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王，名作动，称王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379915" name="Text Box 11"/>
          <p:cNvSpPr txBox="1"/>
          <p:nvPr/>
        </p:nvSpPr>
        <p:spPr>
          <a:xfrm>
            <a:off x="3352800" y="3200400"/>
            <a:ext cx="6619875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狐（鸣），名作状  像狐狸一样（嗥叫）</a:t>
            </a:r>
            <a:endParaRPr lang="zh-CN" altLang="en-US" sz="28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79916" name="Text Box 12"/>
          <p:cNvSpPr txBox="1"/>
          <p:nvPr/>
        </p:nvSpPr>
        <p:spPr>
          <a:xfrm>
            <a:off x="3581400" y="3886200"/>
            <a:ext cx="7086600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忿恚，使动用法  使</a:t>
            </a:r>
            <a:r>
              <a:rPr lang="en-US" altLang="zh-CN" sz="2800" b="1" dirty="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……</a:t>
            </a: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恼怒</a:t>
            </a:r>
            <a:endParaRPr lang="zh-CN" altLang="en-US" sz="28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79917" name="Text Box 13"/>
          <p:cNvSpPr txBox="1"/>
          <p:nvPr/>
        </p:nvSpPr>
        <p:spPr>
          <a:xfrm>
            <a:off x="6324600" y="5995988"/>
            <a:ext cx="309880" cy="58356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endParaRPr lang="zh-CN" altLang="zh-CN" sz="32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79918" name="Text Box 14"/>
          <p:cNvSpPr txBox="1"/>
          <p:nvPr/>
        </p:nvSpPr>
        <p:spPr>
          <a:xfrm>
            <a:off x="3725545" y="4812030"/>
            <a:ext cx="5029200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篝，名作动，用笼子罩</a:t>
            </a:r>
            <a:endParaRPr lang="zh-CN" altLang="en-US" sz="28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79919" name="Text Box 15"/>
          <p:cNvSpPr txBox="1"/>
          <p:nvPr/>
        </p:nvSpPr>
        <p:spPr>
          <a:xfrm>
            <a:off x="4572000" y="5334000"/>
            <a:ext cx="6324600" cy="460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指，</a:t>
            </a:r>
            <a:r>
              <a:rPr lang="zh-CN" altLang="en-US" sz="2400" b="1" dirty="0">
                <a:solidFill>
                  <a:srgbClr val="FF0000"/>
                </a:solidFill>
                <a:latin typeface="楷体_GB2312" pitchFamily="49" charset="-122"/>
                <a:ea typeface="黑体" panose="02010609060101010101" pitchFamily="49" charset="-122"/>
              </a:rPr>
              <a:t>名作动，用手指；</a:t>
            </a:r>
            <a:r>
              <a:rPr lang="zh-CN" altLang="en-US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目，名作动，用眼看</a:t>
            </a:r>
            <a:endParaRPr lang="zh-CN" altLang="en-US" sz="24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79920" name="Text Box 16"/>
          <p:cNvSpPr txBox="1"/>
          <p:nvPr/>
        </p:nvSpPr>
        <p:spPr>
          <a:xfrm>
            <a:off x="5715000" y="838200"/>
            <a:ext cx="3962400" cy="58356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坚，形作名，铁甲</a:t>
            </a:r>
            <a:endParaRPr lang="zh-CN" altLang="en-US" sz="32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79921" name="Text Box 17"/>
          <p:cNvSpPr txBox="1"/>
          <p:nvPr/>
        </p:nvSpPr>
        <p:spPr>
          <a:xfrm>
            <a:off x="5715000" y="1295400"/>
            <a:ext cx="3962400" cy="58356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锐，形作名，武器</a:t>
            </a:r>
            <a:endParaRPr lang="zh-CN" altLang="en-US" sz="32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79922" name="Text Box 18"/>
          <p:cNvSpPr txBox="1"/>
          <p:nvPr/>
        </p:nvSpPr>
        <p:spPr>
          <a:xfrm>
            <a:off x="3581400" y="5867400"/>
            <a:ext cx="375793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法，名作状，按照法律</a:t>
            </a:r>
            <a:endParaRPr lang="zh-CN" altLang="en-US" sz="28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>
    <p:sndAc>
      <p:stSnd>
        <p:snd r:embed="rId1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799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799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799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799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799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799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799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799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799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3799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3799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3799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908" grpId="0"/>
      <p:bldP spid="379911" grpId="0"/>
      <p:bldP spid="379913" grpId="0"/>
      <p:bldP spid="379914" grpId="0"/>
      <p:bldP spid="379915" grpId="0"/>
      <p:bldP spid="379916" grpId="0"/>
      <p:bldP spid="379917" grpId="0"/>
      <p:bldP spid="379918" grpId="0"/>
      <p:bldP spid="379919" grpId="0"/>
      <p:bldP spid="379920" grpId="0"/>
      <p:bldP spid="379921" grpId="0"/>
      <p:bldP spid="379922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47140" name="Text Box 4"/>
          <p:cNvSpPr txBox="1"/>
          <p:nvPr/>
        </p:nvSpPr>
        <p:spPr>
          <a:xfrm>
            <a:off x="1513840" y="1371600"/>
            <a:ext cx="3962400" cy="506285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 marL="342900" indent="-342900"/>
            <a:r>
              <a:rPr lang="en-US" altLang="zh-CN" sz="32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8</a:t>
            </a:r>
            <a:r>
              <a:rPr lang="zh-CN" altLang="en-US" sz="32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zh-CN" altLang="en-US" sz="3200" b="1" dirty="0">
                <a:solidFill>
                  <a:srgbClr val="CC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死</a:t>
            </a:r>
            <a:r>
              <a:rPr lang="zh-CN" altLang="en-US" sz="32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国可乎 </a:t>
            </a:r>
            <a:endParaRPr lang="zh-CN" altLang="en-US" sz="3200" b="1" dirty="0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342900" indent="-342900">
              <a:lnSpc>
                <a:spcPct val="130000"/>
              </a:lnSpc>
            </a:pPr>
            <a:endParaRPr lang="zh-CN" altLang="en-US" sz="3200" b="1" dirty="0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342900" indent="-342900">
              <a:lnSpc>
                <a:spcPct val="130000"/>
              </a:lnSpc>
            </a:pPr>
            <a:r>
              <a:rPr lang="en-US" altLang="zh-CN" sz="32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9</a:t>
            </a:r>
            <a:r>
              <a:rPr lang="zh-CN" altLang="en-US" sz="32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zh-CN" altLang="en-US" sz="32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固以</a:t>
            </a:r>
            <a:r>
              <a:rPr lang="zh-CN" altLang="en-US" sz="3200" b="1" dirty="0">
                <a:solidFill>
                  <a:srgbClr val="CC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怪</a:t>
            </a:r>
            <a:r>
              <a:rPr lang="zh-CN" altLang="en-US" sz="32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之矣 </a:t>
            </a:r>
            <a:endParaRPr lang="zh-CN" altLang="en-US" sz="3200" b="1" dirty="0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342900" indent="-342900">
              <a:lnSpc>
                <a:spcPct val="130000"/>
              </a:lnSpc>
            </a:pPr>
            <a:endParaRPr lang="zh-CN" altLang="en-US" sz="3200" b="1" dirty="0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342900" indent="-342900">
              <a:lnSpc>
                <a:spcPct val="130000"/>
              </a:lnSpc>
            </a:pPr>
            <a:r>
              <a:rPr lang="en-US" altLang="zh-CN" sz="32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10</a:t>
            </a:r>
            <a:r>
              <a:rPr lang="zh-CN" altLang="en-US" sz="32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zh-CN" altLang="en-US" sz="32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尉果</a:t>
            </a:r>
            <a:r>
              <a:rPr lang="zh-CN" altLang="en-US" sz="3200" b="1" dirty="0">
                <a:solidFill>
                  <a:srgbClr val="CC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笞</a:t>
            </a:r>
            <a:r>
              <a:rPr lang="zh-CN" altLang="en-US" sz="32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广</a:t>
            </a:r>
            <a:endParaRPr lang="zh-CN" altLang="en-US" sz="3200" b="1" dirty="0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342900" indent="-342900">
              <a:lnSpc>
                <a:spcPct val="130000"/>
              </a:lnSpc>
            </a:pPr>
            <a:endParaRPr lang="zh-CN" altLang="en-US" sz="3200" b="1" dirty="0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342900" indent="-342900">
              <a:lnSpc>
                <a:spcPct val="130000"/>
              </a:lnSpc>
            </a:pPr>
            <a:r>
              <a:rPr lang="zh-CN" altLang="en-US" sz="32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11、</a:t>
            </a:r>
            <a:r>
              <a:rPr lang="zh-CN" altLang="en-US" sz="32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将军身披</a:t>
            </a:r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坚</a:t>
            </a:r>
            <a:r>
              <a:rPr lang="zh-CN" altLang="en-US" sz="32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执</a:t>
            </a:r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锐</a:t>
            </a:r>
            <a:endParaRPr lang="zh-CN" altLang="en-US" sz="3200" b="1" strike="noStrike" noProof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marL="342900" indent="-342900">
              <a:lnSpc>
                <a:spcPct val="130000"/>
              </a:lnSpc>
            </a:pPr>
            <a:r>
              <a:rPr lang="zh-CN" altLang="en-US" sz="3200" b="1" dirty="0">
                <a:latin typeface="楷体_GB2312" pitchFamily="49" charset="-122"/>
                <a:ea typeface="楷体_GB2312" pitchFamily="49" charset="-122"/>
              </a:rPr>
              <a:t> </a:t>
            </a:r>
            <a:r>
              <a:rPr lang="zh-CN" altLang="en-US" sz="3200" b="1" dirty="0">
                <a:solidFill>
                  <a:srgbClr val="9933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endParaRPr lang="zh-CN" altLang="en-US" sz="3200" b="1" dirty="0">
              <a:solidFill>
                <a:srgbClr val="9933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7891" name="Text Box 6"/>
          <p:cNvSpPr txBox="1"/>
          <p:nvPr/>
        </p:nvSpPr>
        <p:spPr>
          <a:xfrm>
            <a:off x="2514600" y="5257800"/>
            <a:ext cx="1066800" cy="3683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endParaRPr lang="zh-CN" altLang="zh-CN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7892" name="Text Box 7"/>
          <p:cNvSpPr txBox="1"/>
          <p:nvPr/>
        </p:nvSpPr>
        <p:spPr>
          <a:xfrm>
            <a:off x="2667000" y="5410200"/>
            <a:ext cx="1066800" cy="3683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endParaRPr lang="zh-CN" altLang="zh-CN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47144" name="Text Box 8"/>
          <p:cNvSpPr txBox="1"/>
          <p:nvPr/>
        </p:nvSpPr>
        <p:spPr>
          <a:xfrm>
            <a:off x="4191000" y="1371600"/>
            <a:ext cx="2514600" cy="645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36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为</a:t>
            </a:r>
            <a:r>
              <a:rPr lang="en-US" altLang="zh-CN" sz="3600" b="1" dirty="0">
                <a:solidFill>
                  <a:srgbClr val="FF0000"/>
                </a:solidFill>
                <a:latin typeface="宋体" panose="02010600030101010101" pitchFamily="2" charset="-122"/>
                <a:ea typeface="黑体" panose="02010609060101010101" pitchFamily="49" charset="-122"/>
              </a:rPr>
              <a:t>……</a:t>
            </a:r>
            <a:r>
              <a:rPr lang="zh-CN" altLang="en-US" sz="36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而死</a:t>
            </a:r>
            <a:endParaRPr lang="zh-CN" altLang="en-US" sz="36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47145" name="Text Box 9"/>
          <p:cNvSpPr txBox="1"/>
          <p:nvPr/>
        </p:nvSpPr>
        <p:spPr>
          <a:xfrm>
            <a:off x="4343400" y="2490470"/>
            <a:ext cx="3429000" cy="645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36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认为</a:t>
            </a:r>
            <a:r>
              <a:rPr lang="en-US" altLang="zh-CN" sz="3600" b="1" dirty="0">
                <a:solidFill>
                  <a:srgbClr val="FF0000"/>
                </a:solidFill>
                <a:latin typeface="宋体" panose="02010600030101010101" pitchFamily="2" charset="-122"/>
                <a:ea typeface="黑体" panose="02010609060101010101" pitchFamily="49" charset="-122"/>
              </a:rPr>
              <a:t>……</a:t>
            </a:r>
            <a:r>
              <a:rPr lang="zh-CN" altLang="en-US" sz="36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奇怪</a:t>
            </a:r>
            <a:endParaRPr lang="zh-CN" altLang="en-US" sz="36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47146" name="Text Box 10"/>
          <p:cNvSpPr txBox="1"/>
          <p:nvPr/>
        </p:nvSpPr>
        <p:spPr>
          <a:xfrm>
            <a:off x="4530725" y="3793490"/>
            <a:ext cx="2590800" cy="645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36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用竹板打</a:t>
            </a:r>
            <a:endParaRPr lang="zh-CN" altLang="en-US" sz="36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857240" y="5042535"/>
            <a:ext cx="4879340" cy="5835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3200" b="1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  <a:sym typeface="+mn-ea"/>
              </a:rPr>
              <a:t>坚，形作名 指坚固的甲衣</a:t>
            </a:r>
            <a:endParaRPr lang="zh-CN" altLang="en-US" sz="3200" b="1">
              <a:solidFill>
                <a:srgbClr val="FF0000"/>
              </a:solidFill>
              <a:latin typeface="楷体_GB2312" pitchFamily="49" charset="-122"/>
              <a:ea typeface="楷体_GB2312" pitchFamily="49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857240" y="5778500"/>
            <a:ext cx="4879340" cy="5835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3200" b="1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  <a:sym typeface="+mn-ea"/>
              </a:rPr>
              <a:t>锐，形作名 指锐利的武器</a:t>
            </a:r>
            <a:endParaRPr lang="zh-CN" altLang="en-US" sz="3200" b="1">
              <a:solidFill>
                <a:srgbClr val="FF0000"/>
              </a:solidFill>
              <a:latin typeface="楷体_GB2312" pitchFamily="49" charset="-122"/>
              <a:ea typeface="楷体_GB2312" pitchFamily="49" charset="-122"/>
              <a:sym typeface="+mn-ea"/>
            </a:endParaRPr>
          </a:p>
        </p:txBody>
      </p:sp>
      <p:sp>
        <p:nvSpPr>
          <p:cNvPr id="36865" name="Text Box 3"/>
          <p:cNvSpPr txBox="1"/>
          <p:nvPr/>
        </p:nvSpPr>
        <p:spPr>
          <a:xfrm>
            <a:off x="33020" y="6985"/>
            <a:ext cx="2667000" cy="58356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3200" b="1" dirty="0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三、词类活用</a:t>
            </a:r>
            <a:endParaRPr lang="zh-CN" altLang="en-US" sz="3200" b="1" dirty="0">
              <a:solidFill>
                <a:srgbClr val="FF0000"/>
              </a:solidFill>
              <a:latin typeface="Arial" panose="020B0604020202020204" pitchFamily="34" charset="0"/>
              <a:ea typeface="楷体_GB2312" pitchFamily="49" charset="-122"/>
            </a:endParaRPr>
          </a:p>
        </p:txBody>
      </p:sp>
    </p:spTree>
  </p:cSld>
  <p:clrMapOvr>
    <a:masterClrMapping/>
  </p:clrMapOvr>
  <p:transition>
    <p:sndAc>
      <p:stSnd>
        <p:snd r:embed="rId1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471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44">
                                            <p:txEl>
                                              <p:charRg st="0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47144">
                                            <p:txEl>
                                              <p:charRg st="0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45">
                                            <p:txEl>
                                              <p:charRg st="0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47145">
                                            <p:txEl>
                                              <p:charRg st="0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7140" grpId="0"/>
      <p:bldP spid="347146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1745" name="矩形 76801"/>
          <p:cNvSpPr/>
          <p:nvPr/>
        </p:nvSpPr>
        <p:spPr>
          <a:xfrm>
            <a:off x="82868" y="15240"/>
            <a:ext cx="4608512" cy="645160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p>
            <a:r>
              <a:rPr lang="zh-CN" altLang="en-US" sz="3600" b="1" dirty="0">
                <a:latin typeface="楷体_GB2312" pitchFamily="49" charset="-122"/>
                <a:ea typeface="楷体_GB2312" pitchFamily="49" charset="-122"/>
              </a:rPr>
              <a:t>四、古今异义</a:t>
            </a:r>
            <a:r>
              <a:rPr lang="zh-CN" altLang="en-US" sz="3600" b="1">
                <a:latin typeface="楷体_GB2312" pitchFamily="49" charset="-122"/>
                <a:ea typeface="楷体_GB2312" pitchFamily="49" charset="-122"/>
              </a:rPr>
              <a:t> </a:t>
            </a:r>
            <a:endParaRPr lang="zh-CN" altLang="en-US" sz="3600" b="1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1746" name="矩形 76802"/>
          <p:cNvSpPr/>
          <p:nvPr/>
        </p:nvSpPr>
        <p:spPr>
          <a:xfrm>
            <a:off x="2362200" y="1062355"/>
            <a:ext cx="1512888" cy="1364615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p>
            <a:pPr>
              <a:lnSpc>
                <a:spcPct val="115000"/>
              </a:lnSpc>
            </a:pPr>
            <a:r>
              <a:rPr lang="zh-CN" altLang="en-US" sz="3600" b="1">
                <a:latin typeface="楷体_GB2312" pitchFamily="49" charset="-122"/>
                <a:ea typeface="楷体_GB2312" pitchFamily="49" charset="-122"/>
              </a:rPr>
              <a:t>古义</a:t>
            </a:r>
            <a:endParaRPr lang="zh-CN" altLang="en-US" sz="3600" b="1">
              <a:latin typeface="楷体_GB2312" pitchFamily="49" charset="-122"/>
              <a:ea typeface="楷体_GB2312" pitchFamily="49" charset="-122"/>
            </a:endParaRPr>
          </a:p>
          <a:p>
            <a:pPr>
              <a:lnSpc>
                <a:spcPct val="115000"/>
              </a:lnSpc>
            </a:pPr>
            <a:r>
              <a:rPr lang="zh-CN" altLang="en-US" sz="3600" b="1">
                <a:latin typeface="楷体_GB2312" pitchFamily="49" charset="-122"/>
                <a:ea typeface="楷体_GB2312" pitchFamily="49" charset="-122"/>
              </a:rPr>
              <a:t>今义</a:t>
            </a:r>
            <a:endParaRPr lang="zh-CN" altLang="en-US" sz="3600" b="1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1747" name="矩形 76803"/>
          <p:cNvSpPr/>
          <p:nvPr/>
        </p:nvSpPr>
        <p:spPr>
          <a:xfrm>
            <a:off x="2424113" y="2405380"/>
            <a:ext cx="1728787" cy="1364615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p>
            <a:pPr>
              <a:lnSpc>
                <a:spcPct val="115000"/>
              </a:lnSpc>
            </a:pPr>
            <a:r>
              <a:rPr lang="zh-CN" altLang="en-US" sz="3600" b="1">
                <a:latin typeface="楷体_GB2312" pitchFamily="49" charset="-122"/>
                <a:ea typeface="楷体_GB2312" pitchFamily="49" charset="-122"/>
              </a:rPr>
              <a:t>古义</a:t>
            </a:r>
            <a:endParaRPr lang="zh-CN" altLang="en-US" sz="3600" b="1">
              <a:latin typeface="楷体_GB2312" pitchFamily="49" charset="-122"/>
              <a:ea typeface="楷体_GB2312" pitchFamily="49" charset="-122"/>
            </a:endParaRPr>
          </a:p>
          <a:p>
            <a:pPr>
              <a:lnSpc>
                <a:spcPct val="115000"/>
              </a:lnSpc>
            </a:pPr>
            <a:r>
              <a:rPr lang="zh-CN" altLang="en-US" sz="3600" b="1">
                <a:latin typeface="楷体_GB2312" pitchFamily="49" charset="-122"/>
                <a:ea typeface="楷体_GB2312" pitchFamily="49" charset="-122"/>
              </a:rPr>
              <a:t>今义</a:t>
            </a:r>
            <a:endParaRPr lang="zh-CN" altLang="en-US" sz="3600" b="1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1748" name="矩形 76804"/>
          <p:cNvSpPr/>
          <p:nvPr/>
        </p:nvSpPr>
        <p:spPr>
          <a:xfrm>
            <a:off x="2424113" y="3773805"/>
            <a:ext cx="1655762" cy="1364615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p>
            <a:pPr>
              <a:lnSpc>
                <a:spcPct val="115000"/>
              </a:lnSpc>
            </a:pPr>
            <a:r>
              <a:rPr lang="zh-CN" altLang="en-US" sz="3600" b="1">
                <a:latin typeface="楷体_GB2312" pitchFamily="49" charset="-122"/>
                <a:ea typeface="楷体_GB2312" pitchFamily="49" charset="-122"/>
              </a:rPr>
              <a:t>古义</a:t>
            </a:r>
            <a:endParaRPr lang="zh-CN" altLang="en-US" sz="3600" b="1">
              <a:latin typeface="楷体_GB2312" pitchFamily="49" charset="-122"/>
              <a:ea typeface="楷体_GB2312" pitchFamily="49" charset="-122"/>
            </a:endParaRPr>
          </a:p>
          <a:p>
            <a:pPr>
              <a:lnSpc>
                <a:spcPct val="115000"/>
              </a:lnSpc>
            </a:pPr>
            <a:r>
              <a:rPr lang="zh-CN" altLang="en-US" sz="3600" b="1">
                <a:latin typeface="楷体_GB2312" pitchFamily="49" charset="-122"/>
                <a:ea typeface="楷体_GB2312" pitchFamily="49" charset="-122"/>
              </a:rPr>
              <a:t>今义</a:t>
            </a:r>
            <a:endParaRPr lang="zh-CN" altLang="en-US" sz="3600" b="1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1749" name="矩形 76805"/>
          <p:cNvSpPr/>
          <p:nvPr/>
        </p:nvSpPr>
        <p:spPr>
          <a:xfrm>
            <a:off x="2495550" y="5286693"/>
            <a:ext cx="1657350" cy="1364615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p>
            <a:pPr>
              <a:lnSpc>
                <a:spcPct val="115000"/>
              </a:lnSpc>
            </a:pPr>
            <a:r>
              <a:rPr lang="zh-CN" altLang="en-US" sz="3600" b="1">
                <a:latin typeface="楷体_GB2312" pitchFamily="49" charset="-122"/>
                <a:ea typeface="楷体_GB2312" pitchFamily="49" charset="-122"/>
              </a:rPr>
              <a:t>古义</a:t>
            </a:r>
            <a:endParaRPr lang="zh-CN" altLang="en-US" sz="3600" b="1">
              <a:latin typeface="楷体_GB2312" pitchFamily="49" charset="-122"/>
              <a:ea typeface="楷体_GB2312" pitchFamily="49" charset="-122"/>
            </a:endParaRPr>
          </a:p>
          <a:p>
            <a:pPr>
              <a:lnSpc>
                <a:spcPct val="115000"/>
              </a:lnSpc>
            </a:pPr>
            <a:r>
              <a:rPr lang="zh-CN" altLang="en-US" sz="3600" b="1">
                <a:latin typeface="楷体_GB2312" pitchFamily="49" charset="-122"/>
                <a:ea typeface="楷体_GB2312" pitchFamily="49" charset="-122"/>
              </a:rPr>
              <a:t>今义</a:t>
            </a:r>
            <a:endParaRPr lang="zh-CN" altLang="en-US" sz="3600" b="1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1750" name="矩形 76806"/>
          <p:cNvSpPr/>
          <p:nvPr/>
        </p:nvSpPr>
        <p:spPr>
          <a:xfrm>
            <a:off x="1524000" y="1408113"/>
            <a:ext cx="641985" cy="64516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3600" b="1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尝</a:t>
            </a:r>
            <a:endParaRPr lang="zh-CN" altLang="en-US" sz="3600" b="1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1753" name="矩形 76809"/>
          <p:cNvSpPr/>
          <p:nvPr/>
        </p:nvSpPr>
        <p:spPr>
          <a:xfrm>
            <a:off x="1524000" y="2781300"/>
            <a:ext cx="641985" cy="64516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3600" b="1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苟</a:t>
            </a:r>
            <a:endParaRPr lang="zh-CN" altLang="en-US" sz="3600" b="1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1756" name="矩形 76812"/>
          <p:cNvSpPr/>
          <p:nvPr/>
        </p:nvSpPr>
        <p:spPr>
          <a:xfrm>
            <a:off x="1524000" y="4076700"/>
            <a:ext cx="641985" cy="64516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3600" b="1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怜</a:t>
            </a:r>
            <a:endParaRPr lang="zh-CN" altLang="en-US" sz="3600" b="1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1759" name="矩形 76815"/>
          <p:cNvSpPr/>
          <p:nvPr/>
        </p:nvSpPr>
        <p:spPr>
          <a:xfrm>
            <a:off x="1703705" y="5648325"/>
            <a:ext cx="641985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3600" b="1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诚</a:t>
            </a:r>
            <a:endParaRPr lang="zh-CN" altLang="en-US" sz="3600" b="1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1762" name="左大括号 76818"/>
          <p:cNvSpPr/>
          <p:nvPr/>
        </p:nvSpPr>
        <p:spPr>
          <a:xfrm>
            <a:off x="2208213" y="1341438"/>
            <a:ext cx="215900" cy="935037"/>
          </a:xfrm>
          <a:prstGeom prst="leftBrace">
            <a:avLst>
              <a:gd name="adj1" fmla="val 36030"/>
              <a:gd name="adj2" fmla="val 50000"/>
            </a:avLst>
          </a:pr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1763" name="左大括号 76819"/>
          <p:cNvSpPr/>
          <p:nvPr/>
        </p:nvSpPr>
        <p:spPr>
          <a:xfrm>
            <a:off x="2208213" y="2636838"/>
            <a:ext cx="215900" cy="935037"/>
          </a:xfrm>
          <a:prstGeom prst="leftBrace">
            <a:avLst>
              <a:gd name="adj1" fmla="val 36030"/>
              <a:gd name="adj2" fmla="val 50000"/>
            </a:avLst>
          </a:pr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1764" name="左大括号 76820"/>
          <p:cNvSpPr/>
          <p:nvPr/>
        </p:nvSpPr>
        <p:spPr>
          <a:xfrm>
            <a:off x="2279650" y="3933825"/>
            <a:ext cx="215900" cy="935038"/>
          </a:xfrm>
          <a:prstGeom prst="leftBrace">
            <a:avLst>
              <a:gd name="adj1" fmla="val 36030"/>
              <a:gd name="adj2" fmla="val 50000"/>
            </a:avLst>
          </a:pr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1765" name="左大括号 76821"/>
          <p:cNvSpPr/>
          <p:nvPr/>
        </p:nvSpPr>
        <p:spPr>
          <a:xfrm>
            <a:off x="2279650" y="5516563"/>
            <a:ext cx="215900" cy="935037"/>
          </a:xfrm>
          <a:prstGeom prst="leftBrace">
            <a:avLst>
              <a:gd name="adj1" fmla="val 36030"/>
              <a:gd name="adj2" fmla="val 50000"/>
            </a:avLst>
          </a:pr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676015" y="1153160"/>
            <a:ext cx="6840855" cy="55168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 fontAlgn="base">
              <a:lnSpc>
                <a:spcPct val="120000"/>
              </a:lnSpc>
            </a:pPr>
            <a:r>
              <a:rPr lang="zh-CN" altLang="en-US" sz="3600" b="1">
                <a:solidFill>
                  <a:schemeClr val="tx1"/>
                </a:solidFill>
                <a:effectLst/>
                <a:latin typeface="楷体_GB2312" pitchFamily="49" charset="-122"/>
                <a:ea typeface="楷体_GB2312" pitchFamily="49" charset="-122"/>
                <a:sym typeface="+mn-ea"/>
              </a:rPr>
              <a:t>曾经    尝与人佣耕</a:t>
            </a:r>
            <a:r>
              <a:rPr lang="zh-CN" altLang="en-US" sz="3600">
                <a:solidFill>
                  <a:schemeClr val="tx1"/>
                </a:solidFill>
                <a:effectLst/>
                <a:latin typeface="楷体_GB2312" pitchFamily="49" charset="-122"/>
                <a:ea typeface="楷体_GB2312" pitchFamily="49" charset="-122"/>
                <a:sym typeface="+mn-ea"/>
              </a:rPr>
              <a:t> </a:t>
            </a:r>
            <a:endParaRPr lang="zh-CN" altLang="en-US" sz="3600">
              <a:solidFill>
                <a:schemeClr val="tx1"/>
              </a:solidFill>
              <a:effectLst/>
              <a:latin typeface="楷体_GB2312" pitchFamily="49" charset="-122"/>
              <a:ea typeface="楷体_GB2312" pitchFamily="49" charset="-122"/>
              <a:sym typeface="+mn-ea"/>
            </a:endParaRPr>
          </a:p>
          <a:p>
            <a:pPr algn="l" fontAlgn="base">
              <a:lnSpc>
                <a:spcPct val="120000"/>
              </a:lnSpc>
            </a:pPr>
            <a:r>
              <a:rPr lang="zh-CN" altLang="en-US" sz="3600" b="1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sym typeface="+mn-ea"/>
              </a:rPr>
              <a:t>尝一尝 </a:t>
            </a:r>
            <a:endParaRPr lang="zh-CN" altLang="en-US" sz="3600" b="1">
              <a:solidFill>
                <a:schemeClr val="tx1"/>
              </a:solidFill>
              <a:latin typeface="楷体_GB2312" pitchFamily="49" charset="-122"/>
              <a:ea typeface="楷体_GB2312" pitchFamily="49" charset="-122"/>
              <a:sym typeface="+mn-ea"/>
            </a:endParaRPr>
          </a:p>
          <a:p>
            <a:pPr algn="l" fontAlgn="base">
              <a:lnSpc>
                <a:spcPct val="120000"/>
              </a:lnSpc>
            </a:pPr>
            <a:r>
              <a:rPr lang="zh-CN" altLang="en-US" sz="3600" b="1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sym typeface="+mn-ea"/>
              </a:rPr>
              <a:t>假如，如果  苟富贵，无相忘</a:t>
            </a:r>
            <a:endParaRPr lang="zh-CN" altLang="en-US" sz="3600" b="1">
              <a:solidFill>
                <a:schemeClr val="tx1"/>
              </a:solidFill>
              <a:latin typeface="楷体_GB2312" pitchFamily="49" charset="-122"/>
              <a:ea typeface="楷体_GB2312" pitchFamily="49" charset="-122"/>
              <a:sym typeface="+mn-ea"/>
            </a:endParaRPr>
          </a:p>
          <a:p>
            <a:pPr algn="l" fontAlgn="base">
              <a:lnSpc>
                <a:spcPct val="120000"/>
              </a:lnSpc>
            </a:pPr>
            <a:r>
              <a:rPr lang="zh-CN" altLang="en-US" sz="3600" b="1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sym typeface="+mn-ea"/>
              </a:rPr>
              <a:t>苟且</a:t>
            </a:r>
            <a:endParaRPr lang="zh-CN" altLang="en-US" sz="3600" b="1">
              <a:solidFill>
                <a:schemeClr val="tx1"/>
              </a:solidFill>
              <a:latin typeface="楷体_GB2312" pitchFamily="49" charset="-122"/>
              <a:ea typeface="楷体_GB2312" pitchFamily="49" charset="-122"/>
              <a:sym typeface="+mn-ea"/>
            </a:endParaRPr>
          </a:p>
          <a:p>
            <a:pPr algn="l" fontAlgn="base">
              <a:lnSpc>
                <a:spcPct val="120000"/>
              </a:lnSpc>
            </a:pPr>
            <a:r>
              <a:rPr lang="zh-CN" altLang="en-US" sz="3600" b="1" dirty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sym typeface="+mn-ea"/>
              </a:rPr>
              <a:t>爱戴</a:t>
            </a:r>
            <a:r>
              <a:rPr lang="zh-CN" altLang="en-US" sz="3600" b="1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sym typeface="+mn-ea"/>
              </a:rPr>
              <a:t>  楚人怜之</a:t>
            </a:r>
            <a:endParaRPr lang="zh-CN" altLang="en-US" sz="3600" b="1">
              <a:solidFill>
                <a:schemeClr val="tx1"/>
              </a:solidFill>
              <a:latin typeface="楷体_GB2312" pitchFamily="49" charset="-122"/>
              <a:ea typeface="楷体_GB2312" pitchFamily="49" charset="-122"/>
              <a:sym typeface="+mn-ea"/>
            </a:endParaRPr>
          </a:p>
          <a:p>
            <a:pPr algn="l" fontAlgn="base">
              <a:lnSpc>
                <a:spcPct val="130000"/>
              </a:lnSpc>
            </a:pPr>
            <a:r>
              <a:rPr lang="zh-CN" altLang="en-US" sz="3600" b="1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sym typeface="+mn-ea"/>
              </a:rPr>
              <a:t>可怜</a:t>
            </a:r>
            <a:endParaRPr lang="zh-CN" altLang="en-US" sz="3600" b="1">
              <a:solidFill>
                <a:schemeClr val="tx1"/>
              </a:solidFill>
              <a:latin typeface="楷体_GB2312" pitchFamily="49" charset="-122"/>
              <a:ea typeface="楷体_GB2312" pitchFamily="49" charset="-122"/>
              <a:sym typeface="+mn-ea"/>
            </a:endParaRPr>
          </a:p>
          <a:p>
            <a:pPr algn="l" fontAlgn="base">
              <a:lnSpc>
                <a:spcPct val="130000"/>
              </a:lnSpc>
            </a:pPr>
            <a:r>
              <a:rPr lang="zh-CN" altLang="en-US" sz="3600" b="1" dirty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sym typeface="+mn-ea"/>
              </a:rPr>
              <a:t>如果</a:t>
            </a:r>
            <a:r>
              <a:rPr lang="zh-CN" altLang="en-US" sz="3600" b="1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sym typeface="+mn-ea"/>
              </a:rPr>
              <a:t> 今诚以吾众诈自称公子扶苏</a:t>
            </a:r>
            <a:endParaRPr lang="zh-CN" altLang="en-US" sz="3600" b="1">
              <a:solidFill>
                <a:schemeClr val="tx1"/>
              </a:solidFill>
              <a:latin typeface="楷体_GB2312" pitchFamily="49" charset="-122"/>
              <a:ea typeface="楷体_GB2312" pitchFamily="49" charset="-122"/>
              <a:sym typeface="+mn-ea"/>
            </a:endParaRPr>
          </a:p>
          <a:p>
            <a:pPr algn="l" fontAlgn="base">
              <a:lnSpc>
                <a:spcPct val="120000"/>
              </a:lnSpc>
            </a:pPr>
            <a:r>
              <a:rPr lang="zh-CN" altLang="en-US" sz="3600" b="1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sym typeface="+mn-ea"/>
              </a:rPr>
              <a:t>诚实</a:t>
            </a:r>
            <a:endParaRPr lang="zh-CN" altLang="en-US" sz="3200">
              <a:effectLst/>
              <a:latin typeface="楷体_GB2312" pitchFamily="49" charset="-122"/>
              <a:ea typeface="楷体_GB2312" pitchFamily="49" charset="-122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3793" name="矩形 77825"/>
          <p:cNvSpPr/>
          <p:nvPr/>
        </p:nvSpPr>
        <p:spPr>
          <a:xfrm>
            <a:off x="3000375" y="2118043"/>
            <a:ext cx="1727200" cy="1364615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p>
            <a:pPr>
              <a:lnSpc>
                <a:spcPct val="115000"/>
              </a:lnSpc>
            </a:pPr>
            <a:r>
              <a:rPr lang="zh-CN" altLang="en-US" sz="3600" b="1">
                <a:latin typeface="楷体_GB2312" pitchFamily="49" charset="-122"/>
                <a:ea typeface="楷体_GB2312" pitchFamily="49" charset="-122"/>
              </a:rPr>
              <a:t>古义</a:t>
            </a:r>
            <a:endParaRPr lang="zh-CN" altLang="en-US" sz="3600" b="1">
              <a:latin typeface="楷体_GB2312" pitchFamily="49" charset="-122"/>
              <a:ea typeface="楷体_GB2312" pitchFamily="49" charset="-122"/>
            </a:endParaRPr>
          </a:p>
          <a:p>
            <a:pPr>
              <a:lnSpc>
                <a:spcPct val="115000"/>
              </a:lnSpc>
            </a:pPr>
            <a:r>
              <a:rPr lang="zh-CN" altLang="en-US" sz="3600" b="1">
                <a:latin typeface="楷体_GB2312" pitchFamily="49" charset="-122"/>
                <a:ea typeface="楷体_GB2312" pitchFamily="49" charset="-122"/>
              </a:rPr>
              <a:t>今义</a:t>
            </a:r>
            <a:endParaRPr lang="zh-CN" altLang="en-US" sz="3600" b="1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3794" name="矩形 77826"/>
          <p:cNvSpPr/>
          <p:nvPr/>
        </p:nvSpPr>
        <p:spPr>
          <a:xfrm>
            <a:off x="3143250" y="605155"/>
            <a:ext cx="1655763" cy="1364615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p>
            <a:pPr>
              <a:lnSpc>
                <a:spcPct val="115000"/>
              </a:lnSpc>
            </a:pPr>
            <a:r>
              <a:rPr lang="zh-CN" altLang="en-US" sz="3600" b="1">
                <a:latin typeface="楷体_GB2312" pitchFamily="49" charset="-122"/>
                <a:ea typeface="楷体_GB2312" pitchFamily="49" charset="-122"/>
              </a:rPr>
              <a:t>古义</a:t>
            </a:r>
            <a:endParaRPr lang="zh-CN" altLang="en-US" sz="3600" b="1">
              <a:latin typeface="楷体_GB2312" pitchFamily="49" charset="-122"/>
              <a:ea typeface="楷体_GB2312" pitchFamily="49" charset="-122"/>
            </a:endParaRPr>
          </a:p>
          <a:p>
            <a:pPr>
              <a:lnSpc>
                <a:spcPct val="115000"/>
              </a:lnSpc>
            </a:pPr>
            <a:r>
              <a:rPr lang="zh-CN" altLang="en-US" sz="3600" b="1">
                <a:latin typeface="楷体_GB2312" pitchFamily="49" charset="-122"/>
                <a:ea typeface="楷体_GB2312" pitchFamily="49" charset="-122"/>
              </a:rPr>
              <a:t>今义</a:t>
            </a:r>
            <a:endParaRPr lang="zh-CN" altLang="en-US" sz="3600" b="1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3795" name="矩形 77827"/>
          <p:cNvSpPr/>
          <p:nvPr/>
        </p:nvSpPr>
        <p:spPr>
          <a:xfrm>
            <a:off x="1992313" y="915988"/>
            <a:ext cx="641985" cy="64516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3600" b="1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固</a:t>
            </a:r>
            <a:endParaRPr lang="zh-CN" altLang="en-US" sz="3600" b="1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3798" name="矩形 77830"/>
          <p:cNvSpPr/>
          <p:nvPr/>
        </p:nvSpPr>
        <p:spPr>
          <a:xfrm>
            <a:off x="1703388" y="2477453"/>
            <a:ext cx="1101090" cy="64516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3600" b="1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往往</a:t>
            </a:r>
            <a:endParaRPr lang="zh-CN" altLang="en-US" sz="3600" b="1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3801" name="左大括号 77833"/>
          <p:cNvSpPr/>
          <p:nvPr/>
        </p:nvSpPr>
        <p:spPr>
          <a:xfrm>
            <a:off x="2711450" y="836613"/>
            <a:ext cx="215900" cy="935037"/>
          </a:xfrm>
          <a:prstGeom prst="leftBrace">
            <a:avLst>
              <a:gd name="adj1" fmla="val 36030"/>
              <a:gd name="adj2" fmla="val 50000"/>
            </a:avLst>
          </a:pr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3802" name="左大括号 77834"/>
          <p:cNvSpPr/>
          <p:nvPr/>
        </p:nvSpPr>
        <p:spPr>
          <a:xfrm>
            <a:off x="2743200" y="2362200"/>
            <a:ext cx="228600" cy="935038"/>
          </a:xfrm>
          <a:prstGeom prst="leftBrace">
            <a:avLst>
              <a:gd name="adj1" fmla="val 34028"/>
              <a:gd name="adj2" fmla="val 50000"/>
            </a:avLst>
          </a:pr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3803" name="文本框 77835"/>
          <p:cNvSpPr txBox="1"/>
          <p:nvPr/>
        </p:nvSpPr>
        <p:spPr>
          <a:xfrm>
            <a:off x="1828800" y="3810000"/>
            <a:ext cx="1143000" cy="645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篝火</a:t>
            </a:r>
            <a:endParaRPr lang="zh-CN" altLang="en-US" sz="3600" b="1" dirty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3804" name="左大括号 77836"/>
          <p:cNvSpPr/>
          <p:nvPr/>
        </p:nvSpPr>
        <p:spPr>
          <a:xfrm>
            <a:off x="2804795" y="3708400"/>
            <a:ext cx="228600" cy="935038"/>
          </a:xfrm>
          <a:prstGeom prst="leftBrace">
            <a:avLst>
              <a:gd name="adj1" fmla="val 34028"/>
              <a:gd name="adj2" fmla="val 50000"/>
            </a:avLst>
          </a:pr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3805" name="矩形 77837"/>
          <p:cNvSpPr/>
          <p:nvPr/>
        </p:nvSpPr>
        <p:spPr>
          <a:xfrm>
            <a:off x="2971800" y="3424555"/>
            <a:ext cx="1727200" cy="1364615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p>
            <a:pPr>
              <a:lnSpc>
                <a:spcPct val="115000"/>
              </a:lnSpc>
            </a:pPr>
            <a:r>
              <a:rPr lang="zh-CN" altLang="en-US" sz="3600" b="1">
                <a:latin typeface="楷体_GB2312" pitchFamily="49" charset="-122"/>
                <a:ea typeface="楷体_GB2312" pitchFamily="49" charset="-122"/>
              </a:rPr>
              <a:t>古义</a:t>
            </a:r>
            <a:endParaRPr lang="zh-CN" altLang="en-US" sz="3600" b="1">
              <a:latin typeface="楷体_GB2312" pitchFamily="49" charset="-122"/>
              <a:ea typeface="楷体_GB2312" pitchFamily="49" charset="-122"/>
            </a:endParaRPr>
          </a:p>
          <a:p>
            <a:pPr>
              <a:lnSpc>
                <a:spcPct val="115000"/>
              </a:lnSpc>
            </a:pPr>
            <a:r>
              <a:rPr lang="zh-CN" altLang="en-US" sz="3600" b="1">
                <a:latin typeface="楷体_GB2312" pitchFamily="49" charset="-122"/>
                <a:ea typeface="楷体_GB2312" pitchFamily="49" charset="-122"/>
              </a:rPr>
              <a:t>今义</a:t>
            </a:r>
            <a:endParaRPr lang="zh-CN" altLang="en-US" sz="3600" b="1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3808" name="文本框 77840"/>
          <p:cNvSpPr txBox="1"/>
          <p:nvPr/>
        </p:nvSpPr>
        <p:spPr>
          <a:xfrm>
            <a:off x="1828800" y="5029200"/>
            <a:ext cx="1143000" cy="645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36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等死</a:t>
            </a:r>
            <a:endParaRPr lang="zh-CN" altLang="en-US" sz="3600" b="1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3809" name="左大括号 77841"/>
          <p:cNvSpPr/>
          <p:nvPr/>
        </p:nvSpPr>
        <p:spPr>
          <a:xfrm>
            <a:off x="2743200" y="4876800"/>
            <a:ext cx="228600" cy="935038"/>
          </a:xfrm>
          <a:prstGeom prst="leftBrace">
            <a:avLst>
              <a:gd name="adj1" fmla="val 34028"/>
              <a:gd name="adj2" fmla="val 50000"/>
            </a:avLst>
          </a:pr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3810" name="矩形 77842"/>
          <p:cNvSpPr/>
          <p:nvPr/>
        </p:nvSpPr>
        <p:spPr>
          <a:xfrm>
            <a:off x="2971800" y="4643755"/>
            <a:ext cx="1727200" cy="1364615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p>
            <a:pPr>
              <a:lnSpc>
                <a:spcPct val="115000"/>
              </a:lnSpc>
            </a:pPr>
            <a:r>
              <a:rPr lang="zh-CN" altLang="en-US" sz="3600" b="1">
                <a:latin typeface="楷体_GB2312" pitchFamily="49" charset="-122"/>
                <a:ea typeface="楷体_GB2312" pitchFamily="49" charset="-122"/>
              </a:rPr>
              <a:t>古义</a:t>
            </a:r>
            <a:endParaRPr lang="zh-CN" altLang="en-US" sz="3600" b="1">
              <a:latin typeface="楷体_GB2312" pitchFamily="49" charset="-122"/>
              <a:ea typeface="楷体_GB2312" pitchFamily="49" charset="-122"/>
            </a:endParaRPr>
          </a:p>
          <a:p>
            <a:pPr>
              <a:lnSpc>
                <a:spcPct val="115000"/>
              </a:lnSpc>
            </a:pPr>
            <a:r>
              <a:rPr lang="zh-CN" altLang="en-US" sz="3600" b="1">
                <a:latin typeface="楷体_GB2312" pitchFamily="49" charset="-122"/>
                <a:ea typeface="楷体_GB2312" pitchFamily="49" charset="-122"/>
              </a:rPr>
              <a:t>今义</a:t>
            </a:r>
            <a:endParaRPr lang="zh-CN" altLang="en-US" sz="3600" b="1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374515" y="602615"/>
            <a:ext cx="4773930" cy="55168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 fontAlgn="base">
              <a:lnSpc>
                <a:spcPct val="120000"/>
              </a:lnSpc>
            </a:pPr>
            <a:r>
              <a:rPr lang="zh-CN" altLang="en-US" sz="3600" b="1">
                <a:ln>
                  <a:noFill/>
                </a:ln>
                <a:solidFill>
                  <a:schemeClr val="tx1"/>
                </a:solidFill>
                <a:effectLst/>
                <a:latin typeface="楷体_GB2312" pitchFamily="49" charset="-122"/>
                <a:ea typeface="楷体_GB2312" pitchFamily="49" charset="-122"/>
                <a:sym typeface="+mn-ea"/>
              </a:rPr>
              <a:t>本来</a:t>
            </a:r>
            <a:r>
              <a:rPr lang="zh-CN" altLang="en-US" sz="3600" b="1">
                <a:ln>
                  <a:noFill/>
                </a:ln>
                <a:effectLst/>
                <a:latin typeface="楷体_GB2312" pitchFamily="49" charset="-122"/>
                <a:ea typeface="楷体_GB2312" pitchFamily="49" charset="-122"/>
                <a:sym typeface="+mn-ea"/>
              </a:rPr>
              <a:t>    固以怪之矣</a:t>
            </a:r>
            <a:endParaRPr lang="zh-CN" altLang="en-US" sz="3600" b="1">
              <a:ln>
                <a:noFill/>
              </a:ln>
              <a:effectLst/>
              <a:latin typeface="楷体_GB2312" pitchFamily="49" charset="-122"/>
              <a:ea typeface="楷体_GB2312" pitchFamily="49" charset="-122"/>
              <a:sym typeface="+mn-ea"/>
            </a:endParaRPr>
          </a:p>
          <a:p>
            <a:pPr algn="l" fontAlgn="base">
              <a:lnSpc>
                <a:spcPct val="130000"/>
              </a:lnSpc>
            </a:pPr>
            <a:r>
              <a:rPr lang="zh-CN" altLang="en-US" sz="3600" b="1">
                <a:ln>
                  <a:noFill/>
                </a:ln>
                <a:effectLst/>
                <a:latin typeface="楷体_GB2312" pitchFamily="49" charset="-122"/>
                <a:ea typeface="楷体_GB2312" pitchFamily="49" charset="-122"/>
                <a:sym typeface="+mn-ea"/>
              </a:rPr>
              <a:t>坚固</a:t>
            </a:r>
            <a:endParaRPr lang="zh-CN" altLang="en-US" sz="3600" b="1">
              <a:ln>
                <a:noFill/>
              </a:ln>
              <a:effectLst/>
              <a:latin typeface="楷体_GB2312" pitchFamily="49" charset="-122"/>
              <a:ea typeface="楷体_GB2312" pitchFamily="49" charset="-122"/>
              <a:sym typeface="+mn-ea"/>
            </a:endParaRPr>
          </a:p>
          <a:p>
            <a:pPr algn="l" fontAlgn="base">
              <a:lnSpc>
                <a:spcPct val="130000"/>
              </a:lnSpc>
            </a:pPr>
            <a:r>
              <a:rPr lang="zh-CN" altLang="en-US" sz="3600" b="1">
                <a:ln>
                  <a:noFill/>
                </a:ln>
                <a:effectLst/>
                <a:latin typeface="楷体_GB2312" pitchFamily="49" charset="-122"/>
                <a:ea typeface="楷体_GB2312" pitchFamily="49" charset="-122"/>
                <a:sym typeface="+mn-ea"/>
              </a:rPr>
              <a:t>到处  卒中往往语</a:t>
            </a:r>
            <a:endParaRPr lang="zh-CN" altLang="en-US" sz="3600" b="1">
              <a:ln>
                <a:noFill/>
              </a:ln>
              <a:effectLst/>
              <a:latin typeface="楷体_GB2312" pitchFamily="49" charset="-122"/>
              <a:ea typeface="楷体_GB2312" pitchFamily="49" charset="-122"/>
              <a:sym typeface="+mn-ea"/>
            </a:endParaRPr>
          </a:p>
          <a:p>
            <a:pPr algn="l" fontAlgn="base">
              <a:lnSpc>
                <a:spcPct val="120000"/>
              </a:lnSpc>
            </a:pPr>
            <a:r>
              <a:rPr lang="zh-CN" altLang="en-US" sz="3600" b="1">
                <a:ln>
                  <a:noFill/>
                </a:ln>
                <a:effectLst/>
                <a:latin typeface="楷体_GB2312" pitchFamily="49" charset="-122"/>
                <a:ea typeface="楷体_GB2312" pitchFamily="49" charset="-122"/>
                <a:sym typeface="+mn-ea"/>
              </a:rPr>
              <a:t>常常</a:t>
            </a:r>
            <a:endParaRPr lang="zh-CN" altLang="en-US" sz="3600" b="1">
              <a:ln>
                <a:noFill/>
              </a:ln>
              <a:effectLst/>
              <a:latin typeface="楷体_GB2312" pitchFamily="49" charset="-122"/>
              <a:ea typeface="楷体_GB2312" pitchFamily="49" charset="-122"/>
              <a:sym typeface="+mn-ea"/>
            </a:endParaRPr>
          </a:p>
          <a:p>
            <a:pPr algn="l" fontAlgn="base">
              <a:lnSpc>
                <a:spcPct val="120000"/>
              </a:lnSpc>
            </a:pPr>
            <a:r>
              <a:rPr lang="zh-CN" altLang="en-US" sz="3600" b="1">
                <a:ln>
                  <a:noFill/>
                </a:ln>
                <a:effectLst/>
                <a:latin typeface="楷体_GB2312" pitchFamily="49" charset="-122"/>
                <a:ea typeface="楷体_GB2312" pitchFamily="49" charset="-122"/>
                <a:sym typeface="+mn-ea"/>
              </a:rPr>
              <a:t>用笼罩着火</a:t>
            </a:r>
            <a:endParaRPr lang="zh-CN" altLang="en-US" sz="3600" b="1">
              <a:ln>
                <a:noFill/>
              </a:ln>
              <a:effectLst/>
              <a:latin typeface="楷体_GB2312" pitchFamily="49" charset="-122"/>
              <a:ea typeface="楷体_GB2312" pitchFamily="49" charset="-122"/>
              <a:sym typeface="+mn-ea"/>
            </a:endParaRPr>
          </a:p>
          <a:p>
            <a:pPr algn="l" fontAlgn="base">
              <a:lnSpc>
                <a:spcPct val="120000"/>
              </a:lnSpc>
            </a:pPr>
            <a:r>
              <a:rPr lang="zh-CN" altLang="en-US" sz="3600" b="1">
                <a:ln>
                  <a:noFill/>
                </a:ln>
                <a:effectLst/>
                <a:latin typeface="楷体_GB2312" pitchFamily="49" charset="-122"/>
                <a:ea typeface="楷体_GB2312" pitchFamily="49" charset="-122"/>
                <a:sym typeface="+mn-ea"/>
              </a:rPr>
              <a:t>在空地用树枝或柴燃火</a:t>
            </a:r>
            <a:endParaRPr lang="zh-CN" altLang="en-US" sz="3600" b="1" noProof="1">
              <a:ln>
                <a:noFill/>
              </a:ln>
              <a:effectLst/>
              <a:latin typeface="楷体_GB2312" pitchFamily="49" charset="-122"/>
              <a:ea typeface="楷体_GB2312" pitchFamily="49" charset="-122"/>
            </a:endParaRPr>
          </a:p>
          <a:p>
            <a:pPr algn="l" fontAlgn="base">
              <a:lnSpc>
                <a:spcPct val="120000"/>
              </a:lnSpc>
            </a:pPr>
            <a:r>
              <a:rPr lang="zh-CN" altLang="en-US" sz="3600" b="1">
                <a:ln>
                  <a:noFill/>
                </a:ln>
                <a:effectLst/>
                <a:latin typeface="楷体_GB2312" pitchFamily="49" charset="-122"/>
                <a:ea typeface="楷体_GB2312" pitchFamily="49" charset="-122"/>
                <a:sym typeface="+mn-ea"/>
              </a:rPr>
              <a:t>一样是死</a:t>
            </a:r>
            <a:endParaRPr lang="zh-CN" altLang="en-US" sz="3600" b="1" noProof="1">
              <a:ln>
                <a:noFill/>
              </a:ln>
              <a:effectLst/>
              <a:latin typeface="楷体_GB2312" pitchFamily="49" charset="-122"/>
              <a:ea typeface="楷体_GB2312" pitchFamily="49" charset="-122"/>
            </a:endParaRPr>
          </a:p>
          <a:p>
            <a:pPr algn="l" fontAlgn="base">
              <a:lnSpc>
                <a:spcPct val="120000"/>
              </a:lnSpc>
            </a:pPr>
            <a:r>
              <a:rPr lang="zh-CN" altLang="en-US" sz="3600" b="1">
                <a:ln>
                  <a:noFill/>
                </a:ln>
                <a:effectLst/>
                <a:latin typeface="楷体_GB2312" pitchFamily="49" charset="-122"/>
                <a:ea typeface="楷体_GB2312" pitchFamily="49" charset="-122"/>
                <a:sym typeface="+mn-ea"/>
              </a:rPr>
              <a:t>等待死亡</a:t>
            </a:r>
            <a:endParaRPr lang="zh-CN" altLang="en-US" sz="3200" b="1">
              <a:ln>
                <a:noFill/>
              </a:ln>
              <a:effectLst/>
              <a:latin typeface="楷体_GB2312" pitchFamily="49" charset="-122"/>
              <a:ea typeface="楷体_GB2312" pitchFamily="49" charset="-122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5841" name="矩形 78849"/>
          <p:cNvSpPr/>
          <p:nvPr/>
        </p:nvSpPr>
        <p:spPr>
          <a:xfrm>
            <a:off x="2858770" y="1030605"/>
            <a:ext cx="1439545" cy="1364615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p>
            <a:pPr>
              <a:lnSpc>
                <a:spcPct val="115000"/>
              </a:lnSpc>
            </a:pPr>
            <a:r>
              <a:rPr lang="zh-CN" altLang="en-US" sz="3600" b="1" dirty="0">
                <a:latin typeface="楷体_GB2312" pitchFamily="49" charset="-122"/>
                <a:ea typeface="楷体_GB2312" pitchFamily="49" charset="-122"/>
              </a:rPr>
              <a:t>古义</a:t>
            </a:r>
            <a:endParaRPr lang="zh-CN" altLang="en-US" sz="3600" b="1" dirty="0">
              <a:latin typeface="楷体_GB2312" pitchFamily="49" charset="-122"/>
              <a:ea typeface="楷体_GB2312" pitchFamily="49" charset="-122"/>
            </a:endParaRPr>
          </a:p>
          <a:p>
            <a:pPr>
              <a:lnSpc>
                <a:spcPct val="115000"/>
              </a:lnSpc>
            </a:pPr>
            <a:r>
              <a:rPr lang="zh-CN" altLang="en-US" sz="3600" b="1" dirty="0">
                <a:latin typeface="楷体_GB2312" pitchFamily="49" charset="-122"/>
                <a:ea typeface="楷体_GB2312" pitchFamily="49" charset="-122"/>
              </a:rPr>
              <a:t>今义</a:t>
            </a:r>
            <a:endParaRPr lang="zh-CN" altLang="en-US" sz="3600" b="1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5842" name="矩形 78850"/>
          <p:cNvSpPr/>
          <p:nvPr/>
        </p:nvSpPr>
        <p:spPr>
          <a:xfrm>
            <a:off x="2931795" y="2940685"/>
            <a:ext cx="1584325" cy="1364615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p>
            <a:pPr>
              <a:lnSpc>
                <a:spcPct val="115000"/>
              </a:lnSpc>
            </a:pPr>
            <a:r>
              <a:rPr lang="zh-CN" altLang="en-US" sz="3600" b="1" dirty="0">
                <a:latin typeface="楷体_GB2312" pitchFamily="49" charset="-122"/>
                <a:ea typeface="楷体_GB2312" pitchFamily="49" charset="-122"/>
              </a:rPr>
              <a:t>古义</a:t>
            </a:r>
            <a:endParaRPr lang="zh-CN" altLang="en-US" sz="3600" b="1" dirty="0">
              <a:latin typeface="楷体_GB2312" pitchFamily="49" charset="-122"/>
              <a:ea typeface="楷体_GB2312" pitchFamily="49" charset="-122"/>
            </a:endParaRPr>
          </a:p>
          <a:p>
            <a:pPr>
              <a:lnSpc>
                <a:spcPct val="115000"/>
              </a:lnSpc>
            </a:pPr>
            <a:r>
              <a:rPr lang="zh-CN" altLang="en-US" sz="3600" b="1" dirty="0">
                <a:latin typeface="楷体_GB2312" pitchFamily="49" charset="-122"/>
                <a:ea typeface="楷体_GB2312" pitchFamily="49" charset="-122"/>
              </a:rPr>
              <a:t>今义</a:t>
            </a:r>
            <a:endParaRPr lang="zh-CN" altLang="en-US" sz="3600" b="1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5843" name="矩形 78851"/>
          <p:cNvSpPr/>
          <p:nvPr/>
        </p:nvSpPr>
        <p:spPr>
          <a:xfrm>
            <a:off x="1904365" y="1422400"/>
            <a:ext cx="641985" cy="64516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第</a:t>
            </a:r>
            <a:endParaRPr lang="zh-CN" altLang="en-US" sz="36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78853" name="矩形 78852"/>
          <p:cNvSpPr/>
          <p:nvPr/>
        </p:nvSpPr>
        <p:spPr>
          <a:xfrm>
            <a:off x="4227195" y="1017905"/>
            <a:ext cx="4382770" cy="645160"/>
          </a:xfrm>
          <a:prstGeom prst="rect">
            <a:avLst/>
          </a:prstGeom>
          <a:noFill/>
          <a:ln w="9525" cap="flat" cmpd="sng">
            <a:noFill/>
            <a:prstDash val="solid"/>
            <a:miter/>
            <a:headEnd type="none" w="med" len="med"/>
            <a:tailEnd type="none" w="med" len="med"/>
          </a:ln>
        </p:spPr>
        <p:txBody>
          <a:bodyPr anchor="t">
            <a:spAutoFit/>
          </a:bodyPr>
          <a:p>
            <a:r>
              <a:rPr lang="zh-CN" altLang="en-US" sz="3600" b="1" dirty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即使  借第令毋斩</a:t>
            </a:r>
            <a:endParaRPr lang="zh-CN" altLang="en-US" sz="3600" b="1" dirty="0">
              <a:solidFill>
                <a:schemeClr val="tx1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78854" name="矩形 78853"/>
          <p:cNvSpPr/>
          <p:nvPr/>
        </p:nvSpPr>
        <p:spPr>
          <a:xfrm>
            <a:off x="4190365" y="1727200"/>
            <a:ext cx="4900930" cy="645160"/>
          </a:xfrm>
          <a:prstGeom prst="rect">
            <a:avLst/>
          </a:prstGeom>
          <a:noFill/>
          <a:ln w="9525" cap="flat" cmpd="sng">
            <a:noFill/>
            <a:prstDash val="solid"/>
            <a:miter/>
            <a:headEnd type="none" w="med" len="med"/>
            <a:tailEnd type="none" w="med" len="med"/>
          </a:ln>
        </p:spPr>
        <p:txBody>
          <a:bodyPr anchor="t">
            <a:spAutoFit/>
          </a:bodyPr>
          <a:p>
            <a:r>
              <a:rPr lang="zh-CN" altLang="en-US" sz="3600" b="1" dirty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表次序的词头，第一</a:t>
            </a:r>
            <a:endParaRPr lang="zh-CN" altLang="en-US" sz="3600" b="1" dirty="0">
              <a:solidFill>
                <a:schemeClr val="tx1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5846" name="矩形 78854"/>
          <p:cNvSpPr/>
          <p:nvPr/>
        </p:nvSpPr>
        <p:spPr>
          <a:xfrm>
            <a:off x="1779270" y="3316605"/>
            <a:ext cx="1296670" cy="645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36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会计</a:t>
            </a:r>
            <a:endParaRPr lang="zh-CN" altLang="en-US" sz="36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78856" name="矩形 78855"/>
          <p:cNvSpPr/>
          <p:nvPr/>
        </p:nvSpPr>
        <p:spPr>
          <a:xfrm>
            <a:off x="4300220" y="3034030"/>
            <a:ext cx="5759450" cy="645160"/>
          </a:xfrm>
          <a:prstGeom prst="rect">
            <a:avLst/>
          </a:prstGeom>
          <a:noFill/>
          <a:ln w="9525" cap="flat" cmpd="sng">
            <a:noFill/>
            <a:prstDash val="solid"/>
            <a:miter/>
            <a:headEnd type="none" w="med" len="med"/>
            <a:tailEnd type="none" w="med" len="med"/>
          </a:ln>
        </p:spPr>
        <p:txBody>
          <a:bodyPr anchor="t">
            <a:spAutoFit/>
          </a:bodyPr>
          <a:p>
            <a:r>
              <a:rPr lang="zh-CN" altLang="en-US" sz="3600" b="1" dirty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集会议事  与皆来会计事</a:t>
            </a:r>
            <a:endParaRPr lang="zh-CN" altLang="en-US" sz="3600" b="1" dirty="0">
              <a:solidFill>
                <a:schemeClr val="tx1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78857" name="矩形 78856"/>
          <p:cNvSpPr/>
          <p:nvPr/>
        </p:nvSpPr>
        <p:spPr>
          <a:xfrm>
            <a:off x="4342765" y="3860800"/>
            <a:ext cx="2937510" cy="645160"/>
          </a:xfrm>
          <a:prstGeom prst="rect">
            <a:avLst/>
          </a:prstGeom>
          <a:noFill/>
          <a:ln w="9525" cap="flat" cmpd="sng">
            <a:noFill/>
            <a:prstDash val="solid"/>
            <a:miter/>
            <a:headEnd type="none" w="med" len="med"/>
            <a:tailEnd type="none" w="med" len="med"/>
          </a:ln>
        </p:spPr>
        <p:txBody>
          <a:bodyPr wrap="none" anchor="t">
            <a:spAutoFit/>
          </a:bodyPr>
          <a:p>
            <a:r>
              <a:rPr lang="zh-CN" altLang="en-US" sz="3600" b="1" dirty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管理财务的人</a:t>
            </a:r>
            <a:r>
              <a:rPr lang="zh-CN" altLang="en-US" sz="36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 </a:t>
            </a:r>
            <a:endParaRPr lang="zh-CN" altLang="en-US" sz="3600" b="1" dirty="0">
              <a:solidFill>
                <a:srgbClr val="0000FF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5849" name="左大括号 78857"/>
          <p:cNvSpPr/>
          <p:nvPr/>
        </p:nvSpPr>
        <p:spPr>
          <a:xfrm>
            <a:off x="2642870" y="1227455"/>
            <a:ext cx="215900" cy="934720"/>
          </a:xfrm>
          <a:prstGeom prst="leftBrace">
            <a:avLst>
              <a:gd name="adj1" fmla="val 36030"/>
              <a:gd name="adj2" fmla="val 50000"/>
            </a:avLst>
          </a:pr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5850" name="左大括号 78858"/>
          <p:cNvSpPr/>
          <p:nvPr/>
        </p:nvSpPr>
        <p:spPr>
          <a:xfrm>
            <a:off x="2787015" y="3171825"/>
            <a:ext cx="215900" cy="935355"/>
          </a:xfrm>
          <a:prstGeom prst="leftBrace">
            <a:avLst>
              <a:gd name="adj1" fmla="val 36030"/>
              <a:gd name="adj2" fmla="val 50000"/>
            </a:avLst>
          </a:pr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直接连接符 7"/>
          <p:cNvCxnSpPr/>
          <p:nvPr/>
        </p:nvCxnSpPr>
        <p:spPr>
          <a:xfrm>
            <a:off x="4831193" y="1476836"/>
            <a:ext cx="0" cy="2942243"/>
          </a:xfrm>
          <a:prstGeom prst="line">
            <a:avLst/>
          </a:prstGeom>
          <a:ln w="38100">
            <a:solidFill>
              <a:srgbClr val="534E4B">
                <a:alpha val="69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组合 1"/>
          <p:cNvGrpSpPr/>
          <p:nvPr/>
        </p:nvGrpSpPr>
        <p:grpSpPr>
          <a:xfrm>
            <a:off x="2404469" y="1515216"/>
            <a:ext cx="2198079" cy="2739919"/>
            <a:chOff x="1855359" y="1487280"/>
            <a:chExt cx="2198486" cy="2740426"/>
          </a:xfrm>
        </p:grpSpPr>
        <p:sp>
          <p:nvSpPr>
            <p:cNvPr id="14" name="_14"/>
            <p:cNvSpPr txBox="1">
              <a:spLocks noChangeArrowheads="1"/>
            </p:cNvSpPr>
            <p:nvPr/>
          </p:nvSpPr>
          <p:spPr bwMode="auto">
            <a:xfrm>
              <a:off x="1855359" y="1487280"/>
              <a:ext cx="1549988" cy="27404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23" tIns="45711" rIns="91423" bIns="45711" numCol="1" anchor="ctr" anchorCtr="0" compatLnSpc="1"/>
            <a:lstStyle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accent2"/>
                  </a:solidFill>
                  <a:latin typeface="+mj-lt"/>
                  <a:ea typeface="+mj-ea"/>
                  <a:cs typeface="+mj-cs"/>
                </a:defRPr>
              </a:lvl1pPr>
              <a:lvl2pPr algn="l" rtl="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2"/>
                  </a:solidFill>
                  <a:latin typeface="Arial" panose="020B0604020202020204" pitchFamily="34" charset="0"/>
                  <a:ea typeface="微软雅黑" panose="020B0503020204020204" charset="-122"/>
                </a:defRPr>
              </a:lvl2pPr>
              <a:lvl3pPr algn="l" rtl="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2"/>
                  </a:solidFill>
                  <a:latin typeface="Arial" panose="020B0604020202020204" pitchFamily="34" charset="0"/>
                  <a:ea typeface="微软雅黑" panose="020B0503020204020204" charset="-122"/>
                </a:defRPr>
              </a:lvl3pPr>
              <a:lvl4pPr algn="l" rtl="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2"/>
                  </a:solidFill>
                  <a:latin typeface="Arial" panose="020B0604020202020204" pitchFamily="34" charset="0"/>
                  <a:ea typeface="微软雅黑" panose="020B0503020204020204" charset="-122"/>
                </a:defRPr>
              </a:lvl4pPr>
              <a:lvl5pPr algn="l" rtl="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2"/>
                  </a:solidFill>
                  <a:latin typeface="Arial" panose="020B0604020202020204" pitchFamily="34" charset="0"/>
                  <a:ea typeface="微软雅黑" panose="020B0503020204020204" charset="-122"/>
                </a:defRPr>
              </a:lvl5pPr>
              <a:lvl6pPr marL="457200" algn="l" rtl="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2"/>
                  </a:solidFill>
                  <a:latin typeface="Arial" panose="020B0604020202020204" pitchFamily="34" charset="0"/>
                  <a:ea typeface="微软雅黑" panose="020B0503020204020204" charset="-122"/>
                </a:defRPr>
              </a:lvl6pPr>
              <a:lvl7pPr marL="914400" algn="l" rtl="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2"/>
                  </a:solidFill>
                  <a:latin typeface="Arial" panose="020B0604020202020204" pitchFamily="34" charset="0"/>
                  <a:ea typeface="微软雅黑" panose="020B0503020204020204" charset="-122"/>
                </a:defRPr>
              </a:lvl7pPr>
              <a:lvl8pPr marL="1371600" algn="l" rtl="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2"/>
                  </a:solidFill>
                  <a:latin typeface="Arial" panose="020B0604020202020204" pitchFamily="34" charset="0"/>
                  <a:ea typeface="微软雅黑" panose="020B0503020204020204" charset="-122"/>
                </a:defRPr>
              </a:lvl8pPr>
              <a:lvl9pPr marL="1828800" algn="l" rtl="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2"/>
                  </a:solidFill>
                  <a:latin typeface="Arial" panose="020B0604020202020204" pitchFamily="34" charset="0"/>
                  <a:ea typeface="微软雅黑" panose="020B0503020204020204" charset="-122"/>
                </a:defRPr>
              </a:lvl9pPr>
            </a:lstStyle>
            <a:p>
              <a:pPr algn="ctr"/>
              <a:r>
                <a:rPr lang="zh-CN" altLang="en-US" sz="6000" b="1" spc="600" dirty="0" smtClean="0">
                  <a:solidFill>
                    <a:srgbClr val="534E4B"/>
                  </a:solidFill>
                  <a:latin typeface="楷体" panose="02010609060101010101" charset="-122"/>
                  <a:ea typeface="楷体" panose="02010609060101010101" charset="-122"/>
                </a:rPr>
                <a:t>定向自学</a:t>
              </a:r>
              <a:endParaRPr lang="zh-CN" sz="6000" b="1" spc="600" dirty="0">
                <a:solidFill>
                  <a:srgbClr val="534E4B"/>
                </a:solidFill>
                <a:latin typeface="楷体" panose="02010609060101010101" charset="-122"/>
                <a:ea typeface="楷体" panose="02010609060101010101" charset="-122"/>
              </a:endParaRPr>
            </a:p>
          </p:txBody>
        </p:sp>
        <p:pic>
          <p:nvPicPr>
            <p:cNvPr id="16" name="图片 15"/>
            <p:cNvPicPr>
              <a:picLocks noChangeAspect="1"/>
            </p:cNvPicPr>
            <p:nvPr/>
          </p:nvPicPr>
          <p:blipFill>
            <a:blip r:embed="rId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06278" y="2327689"/>
              <a:ext cx="747567" cy="813352"/>
            </a:xfrm>
            <a:prstGeom prst="rect">
              <a:avLst/>
            </a:prstGeom>
          </p:spPr>
        </p:pic>
      </p:grpSp>
      <p:sp>
        <p:nvSpPr>
          <p:cNvPr id="17" name="矩形 16"/>
          <p:cNvSpPr/>
          <p:nvPr/>
        </p:nvSpPr>
        <p:spPr>
          <a:xfrm>
            <a:off x="5099083" y="1697676"/>
            <a:ext cx="6617113" cy="17532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600" b="1" dirty="0" smtClean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</a:rPr>
              <a:t>结合课下注释，梳理文意，不清楚的部分做</a:t>
            </a:r>
            <a:r>
              <a:rPr lang="zh-CN" altLang="en-US" sz="3600" b="1" dirty="0" smtClean="0">
                <a:solidFill>
                  <a:srgbClr val="0066FF"/>
                </a:solidFill>
                <a:latin typeface="楷体" panose="02010609060101010101" charset="-122"/>
                <a:ea typeface="楷体" panose="02010609060101010101" charset="-122"/>
              </a:rPr>
              <a:t>标记</a:t>
            </a:r>
            <a:r>
              <a:rPr lang="zh-CN" altLang="en-US" sz="3600" b="1" dirty="0" smtClean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</a:rPr>
              <a:t>。</a:t>
            </a:r>
            <a:endParaRPr lang="zh-CN" altLang="en-US" sz="3600" b="1" dirty="0" smtClean="0">
              <a:solidFill>
                <a:srgbClr val="C0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直接连接符 7"/>
          <p:cNvCxnSpPr/>
          <p:nvPr/>
        </p:nvCxnSpPr>
        <p:spPr>
          <a:xfrm>
            <a:off x="4831193" y="1476836"/>
            <a:ext cx="0" cy="2942243"/>
          </a:xfrm>
          <a:prstGeom prst="line">
            <a:avLst/>
          </a:prstGeom>
          <a:ln w="38100">
            <a:solidFill>
              <a:srgbClr val="534E4B">
                <a:alpha val="69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组合 1"/>
          <p:cNvGrpSpPr/>
          <p:nvPr/>
        </p:nvGrpSpPr>
        <p:grpSpPr>
          <a:xfrm>
            <a:off x="2404469" y="1515216"/>
            <a:ext cx="2198079" cy="2739919"/>
            <a:chOff x="1855359" y="1487280"/>
            <a:chExt cx="2198486" cy="2740426"/>
          </a:xfrm>
        </p:grpSpPr>
        <p:sp>
          <p:nvSpPr>
            <p:cNvPr id="14" name="_14"/>
            <p:cNvSpPr txBox="1">
              <a:spLocks noChangeArrowheads="1"/>
            </p:cNvSpPr>
            <p:nvPr/>
          </p:nvSpPr>
          <p:spPr bwMode="auto">
            <a:xfrm>
              <a:off x="1855359" y="1487280"/>
              <a:ext cx="1549988" cy="27404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23" tIns="45711" rIns="91423" bIns="45711" numCol="1" anchor="ctr" anchorCtr="0" compatLnSpc="1"/>
            <a:lstStyle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accent2"/>
                  </a:solidFill>
                  <a:latin typeface="+mj-lt"/>
                  <a:ea typeface="+mj-ea"/>
                  <a:cs typeface="+mj-cs"/>
                </a:defRPr>
              </a:lvl1pPr>
              <a:lvl2pPr algn="l" rtl="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2"/>
                  </a:solidFill>
                  <a:latin typeface="Arial" panose="020B0604020202020204" pitchFamily="34" charset="0"/>
                  <a:ea typeface="微软雅黑" panose="020B0503020204020204" charset="-122"/>
                </a:defRPr>
              </a:lvl2pPr>
              <a:lvl3pPr algn="l" rtl="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2"/>
                  </a:solidFill>
                  <a:latin typeface="Arial" panose="020B0604020202020204" pitchFamily="34" charset="0"/>
                  <a:ea typeface="微软雅黑" panose="020B0503020204020204" charset="-122"/>
                </a:defRPr>
              </a:lvl3pPr>
              <a:lvl4pPr algn="l" rtl="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2"/>
                  </a:solidFill>
                  <a:latin typeface="Arial" panose="020B0604020202020204" pitchFamily="34" charset="0"/>
                  <a:ea typeface="微软雅黑" panose="020B0503020204020204" charset="-122"/>
                </a:defRPr>
              </a:lvl4pPr>
              <a:lvl5pPr algn="l" rtl="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2"/>
                  </a:solidFill>
                  <a:latin typeface="Arial" panose="020B0604020202020204" pitchFamily="34" charset="0"/>
                  <a:ea typeface="微软雅黑" panose="020B0503020204020204" charset="-122"/>
                </a:defRPr>
              </a:lvl5pPr>
              <a:lvl6pPr marL="457200" algn="l" rtl="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2"/>
                  </a:solidFill>
                  <a:latin typeface="Arial" panose="020B0604020202020204" pitchFamily="34" charset="0"/>
                  <a:ea typeface="微软雅黑" panose="020B0503020204020204" charset="-122"/>
                </a:defRPr>
              </a:lvl6pPr>
              <a:lvl7pPr marL="914400" algn="l" rtl="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2"/>
                  </a:solidFill>
                  <a:latin typeface="Arial" panose="020B0604020202020204" pitchFamily="34" charset="0"/>
                  <a:ea typeface="微软雅黑" panose="020B0503020204020204" charset="-122"/>
                </a:defRPr>
              </a:lvl7pPr>
              <a:lvl8pPr marL="1371600" algn="l" rtl="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2"/>
                  </a:solidFill>
                  <a:latin typeface="Arial" panose="020B0604020202020204" pitchFamily="34" charset="0"/>
                  <a:ea typeface="微软雅黑" panose="020B0503020204020204" charset="-122"/>
                </a:defRPr>
              </a:lvl8pPr>
              <a:lvl9pPr marL="1828800" algn="l" rtl="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2"/>
                  </a:solidFill>
                  <a:latin typeface="Arial" panose="020B0604020202020204" pitchFamily="34" charset="0"/>
                  <a:ea typeface="微软雅黑" panose="020B0503020204020204" charset="-122"/>
                </a:defRPr>
              </a:lvl9pPr>
            </a:lstStyle>
            <a:p>
              <a:pPr algn="ctr"/>
              <a:r>
                <a:rPr lang="zh-CN" altLang="en-US" sz="6000" b="1" spc="600" dirty="0" smtClean="0">
                  <a:solidFill>
                    <a:srgbClr val="534E4B"/>
                  </a:solidFill>
                  <a:latin typeface="楷体" panose="02010609060101010101" charset="-122"/>
                  <a:ea typeface="楷体" panose="02010609060101010101" charset="-122"/>
                </a:rPr>
                <a:t>展示激学</a:t>
              </a:r>
              <a:endParaRPr lang="zh-CN" sz="6000" b="1" spc="600" dirty="0">
                <a:solidFill>
                  <a:srgbClr val="534E4B"/>
                </a:solidFill>
                <a:latin typeface="楷体" panose="02010609060101010101" charset="-122"/>
                <a:ea typeface="楷体" panose="02010609060101010101" charset="-122"/>
              </a:endParaRPr>
            </a:p>
          </p:txBody>
        </p:sp>
        <p:pic>
          <p:nvPicPr>
            <p:cNvPr id="16" name="图片 15"/>
            <p:cNvPicPr>
              <a:picLocks noChangeAspect="1"/>
            </p:cNvPicPr>
            <p:nvPr/>
          </p:nvPicPr>
          <p:blipFill>
            <a:blip r:embed="rId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06278" y="2327689"/>
              <a:ext cx="747567" cy="813352"/>
            </a:xfrm>
            <a:prstGeom prst="rect">
              <a:avLst/>
            </a:prstGeom>
          </p:spPr>
        </p:pic>
      </p:grpSp>
      <p:sp>
        <p:nvSpPr>
          <p:cNvPr id="17" name="矩形 16"/>
          <p:cNvSpPr/>
          <p:nvPr/>
        </p:nvSpPr>
        <p:spPr>
          <a:xfrm>
            <a:off x="5022184" y="1954004"/>
            <a:ext cx="6950338" cy="922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600" b="1" dirty="0" smtClean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</a:rPr>
              <a:t>展示课文大意，逐字逐句翻译。</a:t>
            </a:r>
            <a:endParaRPr lang="zh-CN" altLang="en-US" sz="3600" b="1" dirty="0" smtClean="0">
              <a:solidFill>
                <a:srgbClr val="C0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5" name="文本框 20484"/>
          <p:cNvSpPr txBox="1"/>
          <p:nvPr/>
        </p:nvSpPr>
        <p:spPr>
          <a:xfrm>
            <a:off x="2270125" y="2003425"/>
            <a:ext cx="309880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0486" name="文本框 20485"/>
          <p:cNvSpPr txBox="1"/>
          <p:nvPr/>
        </p:nvSpPr>
        <p:spPr>
          <a:xfrm>
            <a:off x="2117725" y="1774825"/>
            <a:ext cx="309880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0487" name="文本框 20486"/>
          <p:cNvSpPr txBox="1"/>
          <p:nvPr/>
        </p:nvSpPr>
        <p:spPr>
          <a:xfrm>
            <a:off x="2925445" y="1439545"/>
            <a:ext cx="6111875" cy="34766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4400" b="1" dirty="0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陈涉</a:t>
            </a:r>
            <a:r>
              <a:rPr lang="zh-CN" altLang="en-US" sz="44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少时</a:t>
            </a:r>
            <a:r>
              <a:rPr lang="en-US" altLang="zh-CN" sz="44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: </a:t>
            </a:r>
            <a:r>
              <a:rPr lang="zh-CN" altLang="en-US" sz="4400" b="1" dirty="0">
                <a:solidFill>
                  <a:schemeClr val="hlink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年轻的时候</a:t>
            </a:r>
            <a:endParaRPr lang="zh-CN" altLang="en-US" sz="4400" b="1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r>
              <a:rPr lang="zh-CN" altLang="en-US" sz="4400" b="1" dirty="0">
                <a:solidFill>
                  <a:srgbClr val="0000FF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法</a:t>
            </a:r>
            <a:r>
              <a:rPr lang="zh-CN" altLang="en-US" sz="44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皆斩：</a:t>
            </a:r>
            <a:r>
              <a:rPr lang="zh-CN" altLang="en-US" sz="44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按照法律</a:t>
            </a:r>
            <a:endParaRPr lang="zh-CN" altLang="en-US" sz="4400" b="1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r>
              <a:rPr lang="zh-CN" altLang="en-US" sz="44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上使外</a:t>
            </a:r>
            <a:r>
              <a:rPr lang="zh-CN" altLang="en-US" sz="4400" b="1" dirty="0">
                <a:solidFill>
                  <a:srgbClr val="0000FF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将</a:t>
            </a:r>
            <a:r>
              <a:rPr lang="zh-CN" altLang="en-US" sz="44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兵：率领</a:t>
            </a:r>
            <a:endParaRPr lang="zh-CN" altLang="en-US" sz="4400" b="1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r>
              <a:rPr lang="zh-CN" altLang="en-US" sz="44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吴广以为</a:t>
            </a:r>
            <a:r>
              <a:rPr lang="zh-CN" altLang="en-US" sz="44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然：对，正确</a:t>
            </a:r>
            <a:endParaRPr lang="zh-CN" altLang="en-US" sz="4400" b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r>
              <a:rPr lang="zh-CN" altLang="en-US" sz="44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然</a:t>
            </a:r>
            <a:r>
              <a:rPr lang="zh-CN" altLang="en-US" sz="4400" b="1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足下卜之鬼乎： 然而</a:t>
            </a:r>
            <a:endParaRPr lang="zh-CN" altLang="en-US" sz="4400" b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20488" name="文本框 20487"/>
          <p:cNvSpPr txBox="1"/>
          <p:nvPr/>
        </p:nvSpPr>
        <p:spPr>
          <a:xfrm>
            <a:off x="2925445" y="399098"/>
            <a:ext cx="5234940" cy="76835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4400" b="1" dirty="0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  <a:latin typeface="Arial" panose="020B0604020202020204" pitchFamily="34" charset="0"/>
              </a:rPr>
              <a:t>第一、二段补充字词</a:t>
            </a:r>
            <a:endParaRPr lang="zh-CN" altLang="en-US" sz="4400" b="1" dirty="0">
              <a:gradFill>
                <a:gsLst>
                  <a:gs pos="0">
                    <a:srgbClr val="7B32B2"/>
                  </a:gs>
                  <a:gs pos="100000">
                    <a:srgbClr val="401A5D"/>
                  </a:gs>
                </a:gsLst>
                <a:lin scaled="0"/>
              </a:gra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600" y="1165860"/>
            <a:ext cx="10972800" cy="4525963"/>
          </a:xfrm>
        </p:spPr>
        <p:txBody>
          <a:bodyPr/>
          <a:p>
            <a:pPr marL="0" indent="0">
              <a:lnSpc>
                <a:spcPct val="130000"/>
              </a:lnSpc>
              <a:buNone/>
            </a:pPr>
            <a:r>
              <a:rPr lang="en-US" altLang="zh-CN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</a:t>
            </a:r>
            <a:r>
              <a:rPr lang="zh-CN" altLang="en-US" sz="36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陈胜者，阳城人也，字涉。吴广者，阳夏人也，字叔。陈涉少时，尝与人佣耕，辍耕之垄上，怅恨久之，曰：“苟富贵，无相忘。”佣者笑而应曰：“若为佣耕，何富贵也？”陈涉太息曰：“嗟乎！燕雀安知鸿鹄之志哉！”</a:t>
            </a:r>
            <a:endParaRPr lang="zh-CN" altLang="en-US" sz="3600" b="1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20488" name="文本框 20487"/>
          <p:cNvSpPr txBox="1"/>
          <p:nvPr/>
        </p:nvSpPr>
        <p:spPr>
          <a:xfrm>
            <a:off x="62230" y="13653"/>
            <a:ext cx="1714500" cy="70675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4000" b="1" dirty="0">
                <a:solidFill>
                  <a:srgbClr val="FF0000"/>
                </a:solidFill>
                <a:latin typeface="Arial" panose="020B0604020202020204" pitchFamily="34" charset="0"/>
              </a:rPr>
              <a:t>第一段</a:t>
            </a:r>
            <a:endParaRPr lang="zh-CN" altLang="en-US" sz="40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2210" name="矩形 222209"/>
          <p:cNvSpPr/>
          <p:nvPr/>
        </p:nvSpPr>
        <p:spPr>
          <a:xfrm>
            <a:off x="1074420" y="836930"/>
            <a:ext cx="10376535" cy="353822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buClr>
                <a:schemeClr val="bg1"/>
              </a:buClr>
            </a:pPr>
            <a:r>
              <a:rPr lang="en-US" altLang="zh-CN" sz="3200" b="1" dirty="0">
                <a:latin typeface="Times New Roman" panose="02020603050405020304" pitchFamily="18" charset="0"/>
                <a:ea typeface="宋体" panose="02010600030101010101" pitchFamily="2" charset="-122"/>
              </a:rPr>
              <a:t>        </a:t>
            </a:r>
            <a:r>
              <a:rPr lang="zh-CN" altLang="en-US" sz="32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陈胜是阳城人，字涉。吴广是阳夏人，字叔。陈涉年轻的时候，曾经跟别人一道被雇佣耕地，（有一天）陈涉停止耕作到田边高地休息，因失望而叹恨了很久，说：“如果有一天谁富贵了，不要彼此忘记。”同伴们笑着回答说：“你是被雇佣给人家耕地的，哪能富贵呢？”陈涉长叹一声说：“唉，燕雀怎么知道鸿鹄的志向呢！”</a:t>
            </a:r>
            <a:endParaRPr lang="zh-CN" altLang="en-US" sz="3200" b="1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57347" name="内容占位符 57346"/>
          <p:cNvSpPr>
            <a:spLocks noGrp="1"/>
          </p:cNvSpPr>
          <p:nvPr/>
        </p:nvSpPr>
        <p:spPr>
          <a:xfrm>
            <a:off x="1806575" y="4584700"/>
            <a:ext cx="7432040" cy="91694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marL="34290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–"/>
              <a:defRPr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–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zh-CN" altLang="en-US" b="1" dirty="0">
                <a:solidFill>
                  <a:srgbClr val="FF0000"/>
                </a:solidFill>
              </a:rPr>
              <a:t>叙述陈胜的出身和青年时代的远大抱负</a:t>
            </a:r>
            <a:r>
              <a:rPr lang="zh-CN" altLang="en-US" sz="4800" b="1" dirty="0">
                <a:solidFill>
                  <a:srgbClr val="FF0000"/>
                </a:solidFill>
              </a:rPr>
              <a:t>。</a:t>
            </a:r>
            <a:endParaRPr lang="zh-CN" altLang="en-US" sz="4800" b="1" dirty="0">
              <a:solidFill>
                <a:srgbClr val="FF0000"/>
              </a:solidFill>
            </a:endParaRPr>
          </a:p>
        </p:txBody>
      </p:sp>
      <p:sp>
        <p:nvSpPr>
          <p:cNvPr id="20488" name="文本框 20487"/>
          <p:cNvSpPr txBox="1"/>
          <p:nvPr/>
        </p:nvSpPr>
        <p:spPr>
          <a:xfrm>
            <a:off x="320675" y="-317"/>
            <a:ext cx="1203960" cy="70675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4000" b="1" dirty="0">
                <a:solidFill>
                  <a:srgbClr val="7030A0"/>
                </a:solidFill>
                <a:latin typeface="Arial" panose="020B0604020202020204" pitchFamily="34" charset="0"/>
              </a:rPr>
              <a:t>译文</a:t>
            </a:r>
            <a:endParaRPr lang="zh-CN" altLang="en-US" sz="4000" b="1" dirty="0">
              <a:solidFill>
                <a:srgbClr val="7030A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2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2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22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22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charRg st="0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2210" grpId="0"/>
      <p:bldP spid="57347" grpId="0" build="p"/>
    </p:bldLst>
  </p:timing>
</p:sld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5569</Words>
  <Application>WPS 演示</Application>
  <PresentationFormat>在屏幕上显示</PresentationFormat>
  <Paragraphs>658</Paragraphs>
  <Slides>48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20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48</vt:i4>
      </vt:variant>
    </vt:vector>
  </HeadingPairs>
  <TitlesOfParts>
    <vt:vector size="70" baseType="lpstr">
      <vt:lpstr>Arial</vt:lpstr>
      <vt:lpstr>宋体</vt:lpstr>
      <vt:lpstr>Wingdings</vt:lpstr>
      <vt:lpstr>华文新魏</vt:lpstr>
      <vt:lpstr>Segoe Print</vt:lpstr>
      <vt:lpstr>隶书</vt:lpstr>
      <vt:lpstr>楷体</vt:lpstr>
      <vt:lpstr>Times New Roman</vt:lpstr>
      <vt:lpstr>微软雅黑</vt:lpstr>
      <vt:lpstr>Arial Unicode MS</vt:lpstr>
      <vt:lpstr>Calibri</vt:lpstr>
      <vt:lpstr>华文细黑</vt:lpstr>
      <vt:lpstr>黑体</vt:lpstr>
      <vt:lpstr>楷体_GB2312</vt:lpstr>
      <vt:lpstr>新宋体</vt:lpstr>
      <vt:lpstr>方正水柱简体</vt:lpstr>
      <vt:lpstr>华文中宋</vt:lpstr>
      <vt:lpstr>叶根友刀锋黑草</vt:lpstr>
      <vt:lpstr>隶书</vt:lpstr>
      <vt:lpstr>方正兰亭超细黑简体</vt:lpstr>
      <vt:lpstr>默认设计模板</vt:lpstr>
      <vt:lpstr>1_默认设计模板</vt:lpstr>
      <vt:lpstr>PowerPoint 演示文稿</vt:lpstr>
      <vt:lpstr>PowerPoint 演示文稿</vt:lpstr>
      <vt:lpstr>PowerPoint 演示文稿</vt:lpstr>
      <vt:lpstr>起义背景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第三段补充字词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“且壮士不死即已，死即举大名耳，王侯将相宁有种乎！”这句话的思想含义是什么？</vt:lpstr>
      <vt:lpstr>PowerPoint 演示文稿</vt:lpstr>
      <vt:lpstr>PowerPoint 演示文稿</vt:lpstr>
      <vt:lpstr>PowerPoint 演示文稿</vt:lpstr>
      <vt:lpstr>PowerPoint 演示文稿</vt:lpstr>
      <vt:lpstr>      一、通假字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星辰</cp:lastModifiedBy>
  <cp:revision>37</cp:revision>
  <dcterms:created xsi:type="dcterms:W3CDTF">2020-05-28T08:20:00Z</dcterms:created>
  <dcterms:modified xsi:type="dcterms:W3CDTF">2020-07-13T11:43:05Z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  <property fmtid="{D5CDD505-2E9C-101B-9397-08002B2CF9AE}" pid="3" name="KSOProductBuildVer">
    <vt:lpwstr>2052-11.1.0.9740</vt:lpwstr>
  </property>
</Properties>
</file>